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23" r:id="rId1"/>
  </p:sldMasterIdLst>
  <p:sldIdLst>
    <p:sldId id="256" r:id="rId2"/>
    <p:sldId id="257" r:id="rId3"/>
    <p:sldId id="258" r:id="rId4"/>
    <p:sldId id="259" r:id="rId5"/>
    <p:sldId id="260" r:id="rId6"/>
    <p:sldId id="261" r:id="rId7"/>
    <p:sldId id="262" r:id="rId8"/>
    <p:sldId id="263" r:id="rId9"/>
    <p:sldId id="264" r:id="rId10"/>
    <p:sldId id="267" r:id="rId11"/>
    <p:sldId id="269" r:id="rId12"/>
    <p:sldId id="270" r:id="rId13"/>
    <p:sldId id="266" r:id="rId14"/>
    <p:sldId id="271" r:id="rId15"/>
    <p:sldId id="268"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gif>
</file>

<file path=ppt/media/image2.png>
</file>

<file path=ppt/media/image3.gif>
</file>

<file path=ppt/media/image4.gif>
</file>

<file path=ppt/media/image5.gif>
</file>

<file path=ppt/media/image6.gif>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B61BEF0D-F0BB-DE4B-95CE-6DB70DBA9567}" type="datetimeFigureOut">
              <a:rPr lang="en-US" smtClean="0"/>
              <a:pPr/>
              <a:t>8/29/2024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0487365"/>
      </p:ext>
    </p:extLst>
  </p:cSld>
  <p:clrMapOvr>
    <a:masterClrMapping/>
  </p:clrMapOvr>
  <p:transition spd="slow">
    <p:wedg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67334061"/>
      </p:ext>
    </p:extLst>
  </p:cSld>
  <p:clrMapOvr>
    <a:masterClrMapping/>
  </p:clrMapOvr>
  <p:transition spd="slow">
    <p:wedg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61BEF0D-F0BB-DE4B-95CE-6DB70DBA9567}" type="datetimeFigureOut">
              <a:rPr lang="en-US" smtClean="0"/>
              <a:pPr/>
              <a:t>8/29/2024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10152712"/>
      </p:ext>
    </p:extLst>
  </p:cSld>
  <p:clrMapOvr>
    <a:masterClrMapping/>
  </p:clrMapOvr>
  <p:transition spd="slow">
    <p:wedg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61BEF0D-F0BB-DE4B-95CE-6DB70DBA9567}" type="datetimeFigureOut">
              <a:rPr lang="en-US" smtClean="0"/>
              <a:pPr/>
              <a:t>8/29/2024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71745279"/>
      </p:ext>
    </p:extLst>
  </p:cSld>
  <p:clrMapOvr>
    <a:masterClrMapping/>
  </p:clrMapOvr>
  <p:transition spd="slow">
    <p:wedg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B61BEF0D-F0BB-DE4B-95CE-6DB70DBA9567}" type="datetimeFigureOut">
              <a:rPr lang="en-US" smtClean="0"/>
              <a:pPr/>
              <a:t>8/29/2024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54829260"/>
      </p:ext>
    </p:extLst>
  </p:cSld>
  <p:clrMapOvr>
    <a:masterClrMapping/>
  </p:clrMapOvr>
  <p:transition spd="slow">
    <p:wedg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8/29/2024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27830250"/>
      </p:ext>
    </p:extLst>
  </p:cSld>
  <p:clrMapOvr>
    <a:masterClrMapping/>
  </p:clrMapOvr>
  <p:transition spd="slow">
    <p:wedg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8/29/2024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87422560"/>
      </p:ext>
    </p:extLst>
  </p:cSld>
  <p:clrMapOvr>
    <a:masterClrMapping/>
  </p:clrMapOvr>
  <p:transition spd="slow">
    <p:wedg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16819399"/>
      </p:ext>
    </p:extLst>
  </p:cSld>
  <p:clrMapOvr>
    <a:masterClrMapping/>
  </p:clrMapOvr>
  <p:transition spd="slow">
    <p:wedg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B61BEF0D-F0BB-DE4B-95CE-6DB70DBA9567}" type="datetimeFigureOut">
              <a:rPr lang="en-US" smtClean="0"/>
              <a:pPr/>
              <a:t>8/29/2024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51322977"/>
      </p:ext>
    </p:extLst>
  </p:cSld>
  <p:clrMapOvr>
    <a:masterClrMapping/>
  </p:clrMapOvr>
  <p:transition spd="slow">
    <p:wedg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16746821"/>
      </p:ext>
    </p:extLst>
  </p:cSld>
  <p:clrMapOvr>
    <a:masterClrMapping/>
  </p:clrMapOvr>
  <p:transition spd="slow">
    <p:wedg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B61BEF0D-F0BB-DE4B-95CE-6DB70DBA9567}" type="datetimeFigureOut">
              <a:rPr lang="en-US" smtClean="0"/>
              <a:pPr/>
              <a:t>8/29/2024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5246873"/>
      </p:ext>
    </p:extLst>
  </p:cSld>
  <p:clrMapOvr>
    <a:masterClrMapping/>
  </p:clrMapOvr>
  <p:transition spd="slow">
    <p:wedg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8/29/2024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43946003"/>
      </p:ext>
    </p:extLst>
  </p:cSld>
  <p:clrMapOvr>
    <a:masterClrMapping/>
  </p:clrMapOvr>
  <p:transition spd="slow">
    <p:wedg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8/29/2024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96824238"/>
      </p:ext>
    </p:extLst>
  </p:cSld>
  <p:clrMapOvr>
    <a:masterClrMapping/>
  </p:clrMapOvr>
  <p:transition spd="slow">
    <p:wedg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8/29/2024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23253071"/>
      </p:ext>
    </p:extLst>
  </p:cSld>
  <p:clrMapOvr>
    <a:masterClrMapping/>
  </p:clrMapOvr>
  <p:transition spd="slow">
    <p:wedg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8/29/2024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70289429"/>
      </p:ext>
    </p:extLst>
  </p:cSld>
  <p:clrMapOvr>
    <a:masterClrMapping/>
  </p:clrMapOvr>
  <p:transition spd="slow">
    <p:wedg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3782390"/>
      </p:ext>
    </p:extLst>
  </p:cSld>
  <p:clrMapOvr>
    <a:masterClrMapping/>
  </p:clrMapOvr>
  <p:transition spd="slow">
    <p:wedg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0142949"/>
      </p:ext>
    </p:extLst>
  </p:cSld>
  <p:clrMapOvr>
    <a:masterClrMapping/>
  </p:clrMapOvr>
  <p:transition spd="slow">
    <p:wedg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61BEF0D-F0BB-DE4B-95CE-6DB70DBA9567}" type="datetimeFigureOut">
              <a:rPr lang="en-US" smtClean="0"/>
              <a:pPr/>
              <a:t>8/29/2024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87534440"/>
      </p:ext>
    </p:extLst>
  </p:cSld>
  <p:clrMap bg1="lt1" tx1="dk1" bg2="lt2" tx2="dk2" accent1="accent1" accent2="accent2" accent3="accent3" accent4="accent4" accent5="accent5" accent6="accent6" hlink="hlink" folHlink="folHlink"/>
  <p:sldLayoutIdLst>
    <p:sldLayoutId id="2147483824" r:id="rId1"/>
    <p:sldLayoutId id="2147483825" r:id="rId2"/>
    <p:sldLayoutId id="2147483826" r:id="rId3"/>
    <p:sldLayoutId id="2147483827" r:id="rId4"/>
    <p:sldLayoutId id="2147483828" r:id="rId5"/>
    <p:sldLayoutId id="2147483829" r:id="rId6"/>
    <p:sldLayoutId id="2147483830" r:id="rId7"/>
    <p:sldLayoutId id="2147483831" r:id="rId8"/>
    <p:sldLayoutId id="2147483832" r:id="rId9"/>
    <p:sldLayoutId id="2147483833" r:id="rId10"/>
    <p:sldLayoutId id="2147483834" r:id="rId11"/>
    <p:sldLayoutId id="2147483835" r:id="rId12"/>
    <p:sldLayoutId id="2147483836" r:id="rId13"/>
    <p:sldLayoutId id="2147483837" r:id="rId14"/>
    <p:sldLayoutId id="2147483838" r:id="rId15"/>
    <p:sldLayoutId id="2147483839" r:id="rId16"/>
    <p:sldLayoutId id="2147483840" r:id="rId17"/>
  </p:sldLayoutIdLst>
  <p:transition spd="slow">
    <p:wedge/>
  </p:transition>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5B289-2A1B-A26D-0A10-C9B2132F1DFF}"/>
              </a:ext>
            </a:extLst>
          </p:cNvPr>
          <p:cNvSpPr>
            <a:spLocks noGrp="1"/>
          </p:cNvSpPr>
          <p:nvPr>
            <p:ph type="title"/>
          </p:nvPr>
        </p:nvSpPr>
        <p:spPr>
          <a:xfrm>
            <a:off x="1698915" y="200608"/>
            <a:ext cx="10018713" cy="1752599"/>
          </a:xfrm>
        </p:spPr>
        <p:txBody>
          <a:bodyPr/>
          <a:lstStyle/>
          <a:p>
            <a:r>
              <a:rPr lang="en-US" b="1" i="1" u="sng" dirty="0"/>
              <a:t>Employee</a:t>
            </a:r>
            <a:r>
              <a:rPr lang="en-US" b="1" dirty="0"/>
              <a:t> </a:t>
            </a:r>
            <a:r>
              <a:rPr lang="en-US" b="1" i="1" u="sng" dirty="0"/>
              <a:t>Data</a:t>
            </a:r>
            <a:r>
              <a:rPr lang="en-US" b="1" dirty="0"/>
              <a:t> </a:t>
            </a:r>
            <a:r>
              <a:rPr lang="en-US" b="1" i="1" u="sng" dirty="0"/>
              <a:t>Analytics</a:t>
            </a:r>
            <a:r>
              <a:rPr lang="en-US" b="1" dirty="0"/>
              <a:t> </a:t>
            </a:r>
          </a:p>
        </p:txBody>
      </p:sp>
      <p:sp>
        <p:nvSpPr>
          <p:cNvPr id="10" name="Subtitle 4">
            <a:extLst>
              <a:ext uri="{FF2B5EF4-FFF2-40B4-BE49-F238E27FC236}">
                <a16:creationId xmlns:a16="http://schemas.microsoft.com/office/drawing/2014/main" id="{0E4C687C-110F-386F-9691-4AB2954F5B03}"/>
              </a:ext>
            </a:extLst>
          </p:cNvPr>
          <p:cNvSpPr txBox="1">
            <a:spLocks/>
          </p:cNvSpPr>
          <p:nvPr/>
        </p:nvSpPr>
        <p:spPr>
          <a:xfrm>
            <a:off x="1573171" y="2220687"/>
            <a:ext cx="9045658" cy="220427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US" b="1" dirty="0">
                <a:solidFill>
                  <a:schemeClr val="tx1"/>
                </a:solidFill>
              </a:rPr>
              <a:t>STUDENT</a:t>
            </a:r>
            <a:r>
              <a:rPr lang="en-US" dirty="0">
                <a:solidFill>
                  <a:schemeClr val="tx1"/>
                </a:solidFill>
              </a:rPr>
              <a:t> </a:t>
            </a:r>
            <a:r>
              <a:rPr lang="en-US" b="1" dirty="0">
                <a:solidFill>
                  <a:schemeClr val="tx1"/>
                </a:solidFill>
              </a:rPr>
              <a:t>NAME:- </a:t>
            </a:r>
            <a:r>
              <a:rPr lang="en-US" b="1" dirty="0">
                <a:solidFill>
                  <a:srgbClr val="0070C0"/>
                </a:solidFill>
              </a:rPr>
              <a:t>S</a:t>
            </a:r>
            <a:r>
              <a:rPr lang="en-US" b="1" dirty="0">
                <a:solidFill>
                  <a:schemeClr val="accent1"/>
                </a:solidFill>
              </a:rPr>
              <a:t> </a:t>
            </a:r>
            <a:r>
              <a:rPr lang="en-US" b="1" i="1" dirty="0">
                <a:solidFill>
                  <a:srgbClr val="0070C0"/>
                </a:solidFill>
              </a:rPr>
              <a:t>THRSHA </a:t>
            </a:r>
          </a:p>
          <a:p>
            <a:pPr>
              <a:buFont typeface="Arial" panose="020B0604020202020204" pitchFamily="34" charset="0"/>
              <a:buChar char="•"/>
            </a:pPr>
            <a:r>
              <a:rPr lang="en-US" b="1" dirty="0">
                <a:solidFill>
                  <a:schemeClr val="tx1"/>
                </a:solidFill>
              </a:rPr>
              <a:t>REGISTER NUMBER:- </a:t>
            </a:r>
            <a:r>
              <a:rPr lang="en-US" b="1" dirty="0">
                <a:solidFill>
                  <a:srgbClr val="0070C0"/>
                </a:solidFill>
              </a:rPr>
              <a:t>312215099</a:t>
            </a:r>
          </a:p>
          <a:p>
            <a:pPr>
              <a:buFont typeface="Arial" panose="020B0604020202020204" pitchFamily="34" charset="0"/>
              <a:buChar char="•"/>
            </a:pPr>
            <a:r>
              <a:rPr lang="en-US" b="1" dirty="0">
                <a:solidFill>
                  <a:schemeClr val="tx1"/>
                </a:solidFill>
              </a:rPr>
              <a:t>DEPARTMENT:- </a:t>
            </a:r>
            <a:r>
              <a:rPr lang="en-US" b="1" dirty="0">
                <a:solidFill>
                  <a:srgbClr val="0070C0"/>
                </a:solidFill>
              </a:rPr>
              <a:t>COMMERCE</a:t>
            </a:r>
            <a:r>
              <a:rPr lang="en-US" b="1" i="1" dirty="0">
                <a:solidFill>
                  <a:srgbClr val="0070C0"/>
                </a:solidFill>
              </a:rPr>
              <a:t> </a:t>
            </a:r>
            <a:endParaRPr lang="en-US" b="1" dirty="0">
              <a:solidFill>
                <a:schemeClr val="accent1"/>
              </a:solidFill>
            </a:endParaRPr>
          </a:p>
          <a:p>
            <a:pPr>
              <a:buFont typeface="Arial" panose="020B0604020202020204" pitchFamily="34" charset="0"/>
              <a:buChar char="•"/>
            </a:pPr>
            <a:r>
              <a:rPr lang="en-US" b="1" dirty="0">
                <a:solidFill>
                  <a:schemeClr val="tx1"/>
                </a:solidFill>
              </a:rPr>
              <a:t>COLLEGE:- </a:t>
            </a:r>
            <a:r>
              <a:rPr lang="en-US" b="1" dirty="0">
                <a:solidFill>
                  <a:srgbClr val="0070C0"/>
                </a:solidFill>
              </a:rPr>
              <a:t>SOKA IKEDA COLLEGE OF ARTS AND SCIENCE FOR WOMEN </a:t>
            </a:r>
            <a:endParaRPr lang="en-US" dirty="0">
              <a:solidFill>
                <a:srgbClr val="0070C0"/>
              </a:solidFill>
            </a:endParaRPr>
          </a:p>
        </p:txBody>
      </p:sp>
    </p:spTree>
    <p:extLst>
      <p:ext uri="{BB962C8B-B14F-4D97-AF65-F5344CB8AC3E}">
        <p14:creationId xmlns:p14="http://schemas.microsoft.com/office/powerpoint/2010/main" val="1357444084"/>
      </p:ext>
    </p:extLst>
  </p:cSld>
  <p:clrMapOvr>
    <a:masterClrMapping/>
  </p:clrMapOvr>
  <p:transition spd="slow" advTm="4040">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900" fill="hold"/>
                                        <p:tgtEl>
                                          <p:spTgt spid="2"/>
                                        </p:tgtEl>
                                        <p:attrNameLst>
                                          <p:attrName>ppt_x</p:attrName>
                                        </p:attrNameLst>
                                      </p:cBhvr>
                                      <p:tavLst>
                                        <p:tav tm="0">
                                          <p:val>
                                            <p:strVal val="#ppt_x"/>
                                          </p:val>
                                        </p:tav>
                                        <p:tav tm="100000">
                                          <p:val>
                                            <p:strVal val="#ppt_x"/>
                                          </p:val>
                                        </p:tav>
                                      </p:tavLst>
                                    </p:anim>
                                    <p:anim calcmode="lin" valueType="num">
                                      <p:cBhvr additive="base">
                                        <p:cTn id="8" dur="900" fill="hold"/>
                                        <p:tgtEl>
                                          <p:spTgt spid="2"/>
                                        </p:tgtEl>
                                        <p:attrNameLst>
                                          <p:attrName>ppt_y</p:attrName>
                                        </p:attrNameLst>
                                      </p:cBhvr>
                                      <p:tavLst>
                                        <p:tav tm="0">
                                          <p:val>
                                            <p:strVal val="1+#ppt_h/2"/>
                                          </p:val>
                                        </p:tav>
                                        <p:tav tm="100000">
                                          <p:val>
                                            <p:strVal val="#ppt_y"/>
                                          </p:val>
                                        </p:tav>
                                      </p:tavLst>
                                    </p:anim>
                                  </p:childTnLst>
                                </p:cTn>
                              </p:par>
                              <p:par>
                                <p:cTn id="9" presetID="42" presetClass="entr" presetSubtype="0" fill="hold" nodeType="withEffect">
                                  <p:stCondLst>
                                    <p:cond delay="1100"/>
                                  </p:stCondLst>
                                  <p:childTnLst>
                                    <p:set>
                                      <p:cBhvr>
                                        <p:cTn id="10" dur="1" fill="hold">
                                          <p:stCondLst>
                                            <p:cond delay="0"/>
                                          </p:stCondLst>
                                        </p:cTn>
                                        <p:tgtEl>
                                          <p:spTgt spid="10">
                                            <p:txEl>
                                              <p:pRg st="0" end="0"/>
                                            </p:txEl>
                                          </p:spTgt>
                                        </p:tgtEl>
                                        <p:attrNameLst>
                                          <p:attrName>style.visibility</p:attrName>
                                        </p:attrNameLst>
                                      </p:cBhvr>
                                      <p:to>
                                        <p:strVal val="visible"/>
                                      </p:to>
                                    </p:set>
                                    <p:animEffect transition="in" filter="fade">
                                      <p:cBhvr>
                                        <p:cTn id="11" dur="1000"/>
                                        <p:tgtEl>
                                          <p:spTgt spid="10">
                                            <p:txEl>
                                              <p:pRg st="0" end="0"/>
                                            </p:txEl>
                                          </p:spTgt>
                                        </p:tgtEl>
                                      </p:cBhvr>
                                    </p:animEffect>
                                    <p:anim calcmode="lin" valueType="num">
                                      <p:cBhvr>
                                        <p:cTn id="12"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10">
                                            <p:txEl>
                                              <p:pRg st="0" end="0"/>
                                            </p:txEl>
                                          </p:spTgt>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2100"/>
                                  </p:stCondLst>
                                  <p:childTnLst>
                                    <p:set>
                                      <p:cBhvr>
                                        <p:cTn id="15" dur="1" fill="hold">
                                          <p:stCondLst>
                                            <p:cond delay="0"/>
                                          </p:stCondLst>
                                        </p:cTn>
                                        <p:tgtEl>
                                          <p:spTgt spid="10">
                                            <p:txEl>
                                              <p:pRg st="1" end="1"/>
                                            </p:txEl>
                                          </p:spTgt>
                                        </p:tgtEl>
                                        <p:attrNameLst>
                                          <p:attrName>style.visibility</p:attrName>
                                        </p:attrNameLst>
                                      </p:cBhvr>
                                      <p:to>
                                        <p:strVal val="visible"/>
                                      </p:to>
                                    </p:set>
                                    <p:animEffect transition="in" filter="fade">
                                      <p:cBhvr>
                                        <p:cTn id="16" dur="1000"/>
                                        <p:tgtEl>
                                          <p:spTgt spid="10">
                                            <p:txEl>
                                              <p:pRg st="1" end="1"/>
                                            </p:txEl>
                                          </p:spTgt>
                                        </p:tgtEl>
                                      </p:cBhvr>
                                    </p:animEffect>
                                    <p:anim calcmode="lin" valueType="num">
                                      <p:cBhvr>
                                        <p:cTn id="17" dur="10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18" dur="1000" fill="hold"/>
                                        <p:tgtEl>
                                          <p:spTgt spid="10">
                                            <p:txEl>
                                              <p:pRg st="1" end="1"/>
                                            </p:txEl>
                                          </p:spTgt>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3100"/>
                                  </p:stCondLst>
                                  <p:childTnLst>
                                    <p:set>
                                      <p:cBhvr>
                                        <p:cTn id="20" dur="1" fill="hold">
                                          <p:stCondLst>
                                            <p:cond delay="0"/>
                                          </p:stCondLst>
                                        </p:cTn>
                                        <p:tgtEl>
                                          <p:spTgt spid="10">
                                            <p:txEl>
                                              <p:pRg st="2" end="2"/>
                                            </p:txEl>
                                          </p:spTgt>
                                        </p:tgtEl>
                                        <p:attrNameLst>
                                          <p:attrName>style.visibility</p:attrName>
                                        </p:attrNameLst>
                                      </p:cBhvr>
                                      <p:to>
                                        <p:strVal val="visible"/>
                                      </p:to>
                                    </p:set>
                                    <p:animEffect transition="in" filter="fade">
                                      <p:cBhvr>
                                        <p:cTn id="21" dur="1000"/>
                                        <p:tgtEl>
                                          <p:spTgt spid="10">
                                            <p:txEl>
                                              <p:pRg st="2" end="2"/>
                                            </p:txEl>
                                          </p:spTgt>
                                        </p:tgtEl>
                                      </p:cBhvr>
                                    </p:animEffect>
                                    <p:anim calcmode="lin" valueType="num">
                                      <p:cBhvr>
                                        <p:cTn id="22"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0">
                                            <p:txEl>
                                              <p:pRg st="2" end="2"/>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4200"/>
                                  </p:stCondLst>
                                  <p:childTnLst>
                                    <p:set>
                                      <p:cBhvr>
                                        <p:cTn id="25" dur="1" fill="hold">
                                          <p:stCondLst>
                                            <p:cond delay="0"/>
                                          </p:stCondLst>
                                        </p:cTn>
                                        <p:tgtEl>
                                          <p:spTgt spid="10">
                                            <p:txEl>
                                              <p:pRg st="3" end="3"/>
                                            </p:txEl>
                                          </p:spTgt>
                                        </p:tgtEl>
                                        <p:attrNameLst>
                                          <p:attrName>style.visibility</p:attrName>
                                        </p:attrNameLst>
                                      </p:cBhvr>
                                      <p:to>
                                        <p:strVal val="visible"/>
                                      </p:to>
                                    </p:set>
                                    <p:animEffect transition="in" filter="fade">
                                      <p:cBhvr>
                                        <p:cTn id="26" dur="1000"/>
                                        <p:tgtEl>
                                          <p:spTgt spid="10">
                                            <p:txEl>
                                              <p:pRg st="3" end="3"/>
                                            </p:txEl>
                                          </p:spTgt>
                                        </p:tgtEl>
                                      </p:cBhvr>
                                    </p:animEffect>
                                    <p:anim calcmode="lin" valueType="num">
                                      <p:cBhvr>
                                        <p:cTn id="27"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757CCC48-691C-46F6-9F70-09ED95C38818}"/>
              </a:ext>
            </a:extLst>
          </p:cNvPr>
          <p:cNvGraphicFramePr>
            <a:graphicFrameLocks noGrp="1"/>
          </p:cNvGraphicFramePr>
          <p:nvPr>
            <p:extLst>
              <p:ext uri="{D42A27DB-BD31-4B8C-83A1-F6EECF244321}">
                <p14:modId xmlns:p14="http://schemas.microsoft.com/office/powerpoint/2010/main" val="2576121989"/>
              </p:ext>
            </p:extLst>
          </p:nvPr>
        </p:nvGraphicFramePr>
        <p:xfrm>
          <a:off x="1843313" y="3686873"/>
          <a:ext cx="6778175" cy="2162942"/>
        </p:xfrm>
        <a:graphic>
          <a:graphicData uri="http://schemas.openxmlformats.org/drawingml/2006/table">
            <a:tbl>
              <a:tblPr>
                <a:tableStyleId>{5C22544A-7EE6-4342-B048-85BDC9FD1C3A}</a:tableStyleId>
              </a:tblPr>
              <a:tblGrid>
                <a:gridCol w="1476542">
                  <a:extLst>
                    <a:ext uri="{9D8B030D-6E8A-4147-A177-3AD203B41FA5}">
                      <a16:colId xmlns:a16="http://schemas.microsoft.com/office/drawing/2014/main" val="3132648036"/>
                    </a:ext>
                  </a:extLst>
                </a:gridCol>
                <a:gridCol w="1839879">
                  <a:extLst>
                    <a:ext uri="{9D8B030D-6E8A-4147-A177-3AD203B41FA5}">
                      <a16:colId xmlns:a16="http://schemas.microsoft.com/office/drawing/2014/main" val="2743984568"/>
                    </a:ext>
                  </a:extLst>
                </a:gridCol>
                <a:gridCol w="1839879">
                  <a:extLst>
                    <a:ext uri="{9D8B030D-6E8A-4147-A177-3AD203B41FA5}">
                      <a16:colId xmlns:a16="http://schemas.microsoft.com/office/drawing/2014/main" val="808974831"/>
                    </a:ext>
                  </a:extLst>
                </a:gridCol>
                <a:gridCol w="1621875">
                  <a:extLst>
                    <a:ext uri="{9D8B030D-6E8A-4147-A177-3AD203B41FA5}">
                      <a16:colId xmlns:a16="http://schemas.microsoft.com/office/drawing/2014/main" val="2623070341"/>
                    </a:ext>
                  </a:extLst>
                </a:gridCol>
              </a:tblGrid>
              <a:tr h="443740">
                <a:tc gridSpan="4">
                  <a:txBody>
                    <a:bodyPr/>
                    <a:lstStyle/>
                    <a:p>
                      <a:pPr marL="38100" marR="38100" algn="ctr">
                        <a:lnSpc>
                          <a:spcPts val="1600"/>
                        </a:lnSpc>
                        <a:spcBef>
                          <a:spcPts val="0"/>
                        </a:spcBef>
                        <a:spcAft>
                          <a:spcPts val="0"/>
                        </a:spcAft>
                      </a:pPr>
                      <a:r>
                        <a:rPr lang="en-US" sz="1100" dirty="0">
                          <a:effectLst/>
                        </a:rPr>
                        <a:t>Gender</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834869716"/>
                  </a:ext>
                </a:extLst>
              </a:tr>
              <a:tr h="439519">
                <a:tc gridSpan="2">
                  <a:txBody>
                    <a:bodyPr/>
                    <a:lstStyle/>
                    <a:p>
                      <a:pPr marL="0" marR="0">
                        <a:lnSpc>
                          <a:spcPct val="107000"/>
                        </a:lnSpc>
                        <a:spcBef>
                          <a:spcPts val="0"/>
                        </a:spcBef>
                        <a:spcAft>
                          <a:spcPts val="0"/>
                        </a:spcAft>
                      </a:pPr>
                      <a:r>
                        <a:rPr lang="en-US" sz="1200" dirty="0">
                          <a:effectLst/>
                        </a:rPr>
                        <a:t> </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b"/>
                </a:tc>
                <a:tc hMerge="1">
                  <a:txBody>
                    <a:bodyPr/>
                    <a:lstStyle/>
                    <a:p>
                      <a:endParaRPr lang="en-US"/>
                    </a:p>
                  </a:txBody>
                  <a:tcPr/>
                </a:tc>
                <a:tc>
                  <a:txBody>
                    <a:bodyPr/>
                    <a:lstStyle/>
                    <a:p>
                      <a:pPr marL="38100" marR="38100" algn="ctr">
                        <a:lnSpc>
                          <a:spcPts val="1600"/>
                        </a:lnSpc>
                        <a:spcBef>
                          <a:spcPts val="0"/>
                        </a:spcBef>
                        <a:spcAft>
                          <a:spcPts val="0"/>
                        </a:spcAft>
                      </a:pPr>
                      <a:r>
                        <a:rPr lang="en-US" sz="900">
                          <a:effectLst/>
                        </a:rPr>
                        <a:t>Frequency</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b"/>
                </a:tc>
                <a:tc>
                  <a:txBody>
                    <a:bodyPr/>
                    <a:lstStyle/>
                    <a:p>
                      <a:pPr marL="38100" marR="38100" algn="ctr">
                        <a:lnSpc>
                          <a:spcPts val="1600"/>
                        </a:lnSpc>
                        <a:spcBef>
                          <a:spcPts val="0"/>
                        </a:spcBef>
                        <a:spcAft>
                          <a:spcPts val="0"/>
                        </a:spcAft>
                      </a:pPr>
                      <a:r>
                        <a:rPr lang="en-US" sz="900">
                          <a:effectLst/>
                        </a:rPr>
                        <a:t>Percent</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b"/>
                </a:tc>
                <a:extLst>
                  <a:ext uri="{0D108BD9-81ED-4DB2-BD59-A6C34878D82A}">
                    <a16:rowId xmlns:a16="http://schemas.microsoft.com/office/drawing/2014/main" val="1290770476"/>
                  </a:ext>
                </a:extLst>
              </a:tr>
              <a:tr h="426561">
                <a:tc rowSpan="3">
                  <a:txBody>
                    <a:bodyPr/>
                    <a:lstStyle/>
                    <a:p>
                      <a:pPr marL="38100" marR="38100">
                        <a:lnSpc>
                          <a:spcPts val="1600"/>
                        </a:lnSpc>
                        <a:spcBef>
                          <a:spcPts val="0"/>
                        </a:spcBef>
                        <a:spcAft>
                          <a:spcPts val="0"/>
                        </a:spcAft>
                      </a:pPr>
                      <a:r>
                        <a:rPr lang="en-US" sz="900" dirty="0">
                          <a:effectLst/>
                        </a:rPr>
                        <a:t>Valid</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nSpc>
                          <a:spcPts val="1600"/>
                        </a:lnSpc>
                        <a:spcBef>
                          <a:spcPts val="0"/>
                        </a:spcBef>
                        <a:spcAft>
                          <a:spcPts val="0"/>
                        </a:spcAft>
                      </a:pPr>
                      <a:r>
                        <a:rPr lang="en-US" sz="900">
                          <a:effectLst/>
                        </a:rPr>
                        <a:t>Female</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dirty="0">
                          <a:effectLst/>
                        </a:rPr>
                        <a:t>54</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54.0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620806341"/>
                  </a:ext>
                </a:extLst>
              </a:tr>
              <a:tr h="426561">
                <a:tc vMerge="1">
                  <a:txBody>
                    <a:bodyPr/>
                    <a:lstStyle/>
                    <a:p>
                      <a:endParaRPr lang="en-US"/>
                    </a:p>
                  </a:txBody>
                  <a:tcPr/>
                </a:tc>
                <a:tc>
                  <a:txBody>
                    <a:bodyPr/>
                    <a:lstStyle/>
                    <a:p>
                      <a:pPr marL="38100" marR="38100">
                        <a:lnSpc>
                          <a:spcPts val="1600"/>
                        </a:lnSpc>
                        <a:spcBef>
                          <a:spcPts val="0"/>
                        </a:spcBef>
                        <a:spcAft>
                          <a:spcPts val="0"/>
                        </a:spcAft>
                      </a:pPr>
                      <a:r>
                        <a:rPr lang="en-US" sz="900" dirty="0">
                          <a:effectLst/>
                        </a:rPr>
                        <a:t>Male</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46</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46.0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72646848"/>
                  </a:ext>
                </a:extLst>
              </a:tr>
              <a:tr h="426561">
                <a:tc vMerge="1">
                  <a:txBody>
                    <a:bodyPr/>
                    <a:lstStyle/>
                    <a:p>
                      <a:endParaRPr lang="en-US"/>
                    </a:p>
                  </a:txBody>
                  <a:tcPr/>
                </a:tc>
                <a:tc>
                  <a:txBody>
                    <a:bodyPr/>
                    <a:lstStyle/>
                    <a:p>
                      <a:pPr marL="38100" marR="38100">
                        <a:lnSpc>
                          <a:spcPts val="1600"/>
                        </a:lnSpc>
                        <a:spcBef>
                          <a:spcPts val="0"/>
                        </a:spcBef>
                        <a:spcAft>
                          <a:spcPts val="0"/>
                        </a:spcAft>
                      </a:pPr>
                      <a:r>
                        <a:rPr lang="en-US" sz="900">
                          <a:effectLst/>
                        </a:rPr>
                        <a:t>Total</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100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dirty="0">
                          <a:effectLst/>
                        </a:rPr>
                        <a:t>100.0</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435816872"/>
                  </a:ext>
                </a:extLst>
              </a:tr>
            </a:tbl>
          </a:graphicData>
        </a:graphic>
      </p:graphicFrame>
      <p:graphicFrame>
        <p:nvGraphicFramePr>
          <p:cNvPr id="5" name="Table 4">
            <a:extLst>
              <a:ext uri="{FF2B5EF4-FFF2-40B4-BE49-F238E27FC236}">
                <a16:creationId xmlns:a16="http://schemas.microsoft.com/office/drawing/2014/main" id="{C440001D-0C10-405B-85A6-9792032DBD6C}"/>
              </a:ext>
            </a:extLst>
          </p:cNvPr>
          <p:cNvGraphicFramePr>
            <a:graphicFrameLocks noGrp="1"/>
          </p:cNvGraphicFramePr>
          <p:nvPr>
            <p:extLst>
              <p:ext uri="{D42A27DB-BD31-4B8C-83A1-F6EECF244321}">
                <p14:modId xmlns:p14="http://schemas.microsoft.com/office/powerpoint/2010/main" val="2024261205"/>
              </p:ext>
            </p:extLst>
          </p:nvPr>
        </p:nvGraphicFramePr>
        <p:xfrm>
          <a:off x="1973944" y="1355304"/>
          <a:ext cx="6647545" cy="2073694"/>
        </p:xfrm>
        <a:graphic>
          <a:graphicData uri="http://schemas.openxmlformats.org/drawingml/2006/table">
            <a:tbl>
              <a:tblPr>
                <a:tableStyleId>{5C22544A-7EE6-4342-B048-85BDC9FD1C3A}</a:tableStyleId>
              </a:tblPr>
              <a:tblGrid>
                <a:gridCol w="1315515">
                  <a:extLst>
                    <a:ext uri="{9D8B030D-6E8A-4147-A177-3AD203B41FA5}">
                      <a16:colId xmlns:a16="http://schemas.microsoft.com/office/drawing/2014/main" val="163216429"/>
                    </a:ext>
                  </a:extLst>
                </a:gridCol>
                <a:gridCol w="1850427">
                  <a:extLst>
                    <a:ext uri="{9D8B030D-6E8A-4147-A177-3AD203B41FA5}">
                      <a16:colId xmlns:a16="http://schemas.microsoft.com/office/drawing/2014/main" val="3003810638"/>
                    </a:ext>
                  </a:extLst>
                </a:gridCol>
                <a:gridCol w="1850427">
                  <a:extLst>
                    <a:ext uri="{9D8B030D-6E8A-4147-A177-3AD203B41FA5}">
                      <a16:colId xmlns:a16="http://schemas.microsoft.com/office/drawing/2014/main" val="3233892134"/>
                    </a:ext>
                  </a:extLst>
                </a:gridCol>
                <a:gridCol w="1631176">
                  <a:extLst>
                    <a:ext uri="{9D8B030D-6E8A-4147-A177-3AD203B41FA5}">
                      <a16:colId xmlns:a16="http://schemas.microsoft.com/office/drawing/2014/main" val="3556381105"/>
                    </a:ext>
                  </a:extLst>
                </a:gridCol>
              </a:tblGrid>
              <a:tr h="305093">
                <a:tc gridSpan="4">
                  <a:txBody>
                    <a:bodyPr/>
                    <a:lstStyle/>
                    <a:p>
                      <a:pPr marL="38100" marR="38100" algn="ctr">
                        <a:lnSpc>
                          <a:spcPts val="1600"/>
                        </a:lnSpc>
                        <a:spcBef>
                          <a:spcPts val="0"/>
                        </a:spcBef>
                        <a:spcAft>
                          <a:spcPts val="0"/>
                        </a:spcAft>
                      </a:pPr>
                      <a:r>
                        <a:rPr lang="en-US" sz="1100" dirty="0">
                          <a:effectLst/>
                        </a:rPr>
                        <a:t>Monthly income ( In Rs)</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48899480"/>
                  </a:ext>
                </a:extLst>
              </a:tr>
              <a:tr h="302191">
                <a:tc gridSpan="2">
                  <a:txBody>
                    <a:bodyPr/>
                    <a:lstStyle/>
                    <a:p>
                      <a:pPr marL="0" marR="0">
                        <a:lnSpc>
                          <a:spcPct val="107000"/>
                        </a:lnSpc>
                        <a:spcBef>
                          <a:spcPts val="0"/>
                        </a:spcBef>
                        <a:spcAft>
                          <a:spcPts val="0"/>
                        </a:spcAft>
                      </a:pPr>
                      <a:r>
                        <a:rPr lang="en-US" sz="1200">
                          <a:effectLst/>
                        </a:rPr>
                        <a:t> </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b"/>
                </a:tc>
                <a:tc hMerge="1">
                  <a:txBody>
                    <a:bodyPr/>
                    <a:lstStyle/>
                    <a:p>
                      <a:endParaRPr lang="en-US"/>
                    </a:p>
                  </a:txBody>
                  <a:tcPr/>
                </a:tc>
                <a:tc>
                  <a:txBody>
                    <a:bodyPr/>
                    <a:lstStyle/>
                    <a:p>
                      <a:pPr marL="38100" marR="38100" algn="ctr">
                        <a:lnSpc>
                          <a:spcPts val="1600"/>
                        </a:lnSpc>
                        <a:spcBef>
                          <a:spcPts val="0"/>
                        </a:spcBef>
                        <a:spcAft>
                          <a:spcPts val="0"/>
                        </a:spcAft>
                      </a:pPr>
                      <a:r>
                        <a:rPr lang="en-US" sz="900">
                          <a:effectLst/>
                        </a:rPr>
                        <a:t>Frequency</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b"/>
                </a:tc>
                <a:tc>
                  <a:txBody>
                    <a:bodyPr/>
                    <a:lstStyle/>
                    <a:p>
                      <a:pPr marL="38100" marR="38100" algn="ctr">
                        <a:lnSpc>
                          <a:spcPts val="1600"/>
                        </a:lnSpc>
                        <a:spcBef>
                          <a:spcPts val="0"/>
                        </a:spcBef>
                        <a:spcAft>
                          <a:spcPts val="0"/>
                        </a:spcAft>
                      </a:pPr>
                      <a:r>
                        <a:rPr lang="en-US" sz="900">
                          <a:effectLst/>
                        </a:rPr>
                        <a:t>Percent</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b"/>
                </a:tc>
                <a:extLst>
                  <a:ext uri="{0D108BD9-81ED-4DB2-BD59-A6C34878D82A}">
                    <a16:rowId xmlns:a16="http://schemas.microsoft.com/office/drawing/2014/main" val="660083189"/>
                  </a:ext>
                </a:extLst>
              </a:tr>
              <a:tr h="293282">
                <a:tc rowSpan="5">
                  <a:txBody>
                    <a:bodyPr/>
                    <a:lstStyle/>
                    <a:p>
                      <a:pPr marL="38100" marR="38100">
                        <a:lnSpc>
                          <a:spcPts val="1600"/>
                        </a:lnSpc>
                        <a:spcBef>
                          <a:spcPts val="0"/>
                        </a:spcBef>
                        <a:spcAft>
                          <a:spcPts val="0"/>
                        </a:spcAft>
                      </a:pPr>
                      <a:r>
                        <a:rPr lang="en-US" sz="900" dirty="0">
                          <a:effectLst/>
                        </a:rPr>
                        <a:t>Valid</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nSpc>
                          <a:spcPts val="1600"/>
                        </a:lnSpc>
                        <a:spcBef>
                          <a:spcPts val="0"/>
                        </a:spcBef>
                        <a:spcAft>
                          <a:spcPts val="0"/>
                        </a:spcAft>
                      </a:pPr>
                      <a:r>
                        <a:rPr lang="en-US" sz="900">
                          <a:effectLst/>
                        </a:rPr>
                        <a:t>10000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dirty="0">
                          <a:effectLst/>
                        </a:rPr>
                        <a:t>18</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18.0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991672101"/>
                  </a:ext>
                </a:extLst>
              </a:tr>
              <a:tr h="293282">
                <a:tc vMerge="1">
                  <a:txBody>
                    <a:bodyPr/>
                    <a:lstStyle/>
                    <a:p>
                      <a:endParaRPr lang="en-US"/>
                    </a:p>
                  </a:txBody>
                  <a:tcPr/>
                </a:tc>
                <a:tc>
                  <a:txBody>
                    <a:bodyPr/>
                    <a:lstStyle/>
                    <a:p>
                      <a:pPr marL="38100" marR="38100">
                        <a:lnSpc>
                          <a:spcPts val="1600"/>
                        </a:lnSpc>
                        <a:spcBef>
                          <a:spcPts val="0"/>
                        </a:spcBef>
                        <a:spcAft>
                          <a:spcPts val="0"/>
                        </a:spcAft>
                      </a:pPr>
                      <a:r>
                        <a:rPr lang="en-US" sz="900">
                          <a:effectLst/>
                        </a:rPr>
                        <a:t>15000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23</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dirty="0">
                          <a:effectLst/>
                        </a:rPr>
                        <a:t>23.0</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059986107"/>
                  </a:ext>
                </a:extLst>
              </a:tr>
              <a:tr h="293282">
                <a:tc vMerge="1">
                  <a:txBody>
                    <a:bodyPr/>
                    <a:lstStyle/>
                    <a:p>
                      <a:endParaRPr lang="en-US"/>
                    </a:p>
                  </a:txBody>
                  <a:tcPr/>
                </a:tc>
                <a:tc>
                  <a:txBody>
                    <a:bodyPr/>
                    <a:lstStyle/>
                    <a:p>
                      <a:pPr marL="38100" marR="38100">
                        <a:lnSpc>
                          <a:spcPts val="1600"/>
                        </a:lnSpc>
                        <a:spcBef>
                          <a:spcPts val="0"/>
                        </a:spcBef>
                        <a:spcAft>
                          <a:spcPts val="0"/>
                        </a:spcAft>
                      </a:pPr>
                      <a:r>
                        <a:rPr lang="en-US" sz="900" dirty="0">
                          <a:effectLst/>
                        </a:rPr>
                        <a:t>20000</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30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30.0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97226592"/>
                  </a:ext>
                </a:extLst>
              </a:tr>
              <a:tr h="293282">
                <a:tc vMerge="1">
                  <a:txBody>
                    <a:bodyPr/>
                    <a:lstStyle/>
                    <a:p>
                      <a:endParaRPr lang="en-US"/>
                    </a:p>
                  </a:txBody>
                  <a:tcPr/>
                </a:tc>
                <a:tc>
                  <a:txBody>
                    <a:bodyPr/>
                    <a:lstStyle/>
                    <a:p>
                      <a:pPr marL="38100" marR="38100">
                        <a:lnSpc>
                          <a:spcPts val="1600"/>
                        </a:lnSpc>
                        <a:spcBef>
                          <a:spcPts val="0"/>
                        </a:spcBef>
                        <a:spcAft>
                          <a:spcPts val="0"/>
                        </a:spcAft>
                      </a:pPr>
                      <a:r>
                        <a:rPr lang="en-US" sz="900">
                          <a:effectLst/>
                        </a:rPr>
                        <a:t>50000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dirty="0">
                          <a:effectLst/>
                        </a:rPr>
                        <a:t>29</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29.0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041717745"/>
                  </a:ext>
                </a:extLst>
              </a:tr>
              <a:tr h="293282">
                <a:tc vMerge="1">
                  <a:txBody>
                    <a:bodyPr/>
                    <a:lstStyle/>
                    <a:p>
                      <a:endParaRPr lang="en-US"/>
                    </a:p>
                  </a:txBody>
                  <a:tcPr/>
                </a:tc>
                <a:tc>
                  <a:txBody>
                    <a:bodyPr/>
                    <a:lstStyle/>
                    <a:p>
                      <a:pPr marL="38100" marR="38100">
                        <a:lnSpc>
                          <a:spcPts val="1600"/>
                        </a:lnSpc>
                        <a:spcBef>
                          <a:spcPts val="0"/>
                        </a:spcBef>
                        <a:spcAft>
                          <a:spcPts val="0"/>
                        </a:spcAft>
                      </a:pPr>
                      <a:r>
                        <a:rPr lang="en-US" sz="900">
                          <a:effectLst/>
                        </a:rPr>
                        <a:t>Total</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100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dirty="0">
                          <a:effectLst/>
                        </a:rPr>
                        <a:t>100.0</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760301477"/>
                  </a:ext>
                </a:extLst>
              </a:tr>
            </a:tbl>
          </a:graphicData>
        </a:graphic>
      </p:graphicFrame>
      <p:sp>
        <p:nvSpPr>
          <p:cNvPr id="6" name="Rectangle 1">
            <a:extLst>
              <a:ext uri="{FF2B5EF4-FFF2-40B4-BE49-F238E27FC236}">
                <a16:creationId xmlns:a16="http://schemas.microsoft.com/office/drawing/2014/main" id="{0AAD70EE-1613-4530-9B72-7B93E55D4EA7}"/>
              </a:ext>
            </a:extLst>
          </p:cNvPr>
          <p:cNvSpPr>
            <a:spLocks noChangeArrowheads="1"/>
          </p:cNvSpPr>
          <p:nvPr/>
        </p:nvSpPr>
        <p:spPr bwMode="auto">
          <a:xfrm>
            <a:off x="8307196" y="377815"/>
            <a:ext cx="296593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a:ln>
                  <a:noFill/>
                </a:ln>
                <a:solidFill>
                  <a:schemeClr val="tx1"/>
                </a:solidFill>
                <a:effectLst/>
                <a:latin typeface="Arial" panose="020B0604020202020204" pitchFamily="34" charset="0"/>
              </a:rPr>
              <a:t>Results</a:t>
            </a:r>
          </a:p>
        </p:txBody>
      </p:sp>
    </p:spTree>
    <p:extLst>
      <p:ext uri="{BB962C8B-B14F-4D97-AF65-F5344CB8AC3E}">
        <p14:creationId xmlns:p14="http://schemas.microsoft.com/office/powerpoint/2010/main" val="2602770552"/>
      </p:ext>
    </p:extLst>
  </p:cSld>
  <p:clrMapOvr>
    <a:masterClrMapping/>
  </p:clrMapOvr>
  <p:transition spd="slow">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1000"/>
                                        <p:tgtEl>
                                          <p:spTgt spid="4"/>
                                        </p:tgtEl>
                                      </p:cBhvr>
                                    </p:animEffect>
                                    <p:anim calcmode="lin" valueType="num">
                                      <p:cBhvr>
                                        <p:cTn id="17" dur="1000" fill="hold"/>
                                        <p:tgtEl>
                                          <p:spTgt spid="4"/>
                                        </p:tgtEl>
                                        <p:attrNameLst>
                                          <p:attrName>ppt_x</p:attrName>
                                        </p:attrNameLst>
                                      </p:cBhvr>
                                      <p:tavLst>
                                        <p:tav tm="0">
                                          <p:val>
                                            <p:strVal val="#ppt_x"/>
                                          </p:val>
                                        </p:tav>
                                        <p:tav tm="100000">
                                          <p:val>
                                            <p:strVal val="#ppt_x"/>
                                          </p:val>
                                        </p:tav>
                                      </p:tavLst>
                                    </p:anim>
                                    <p:anim calcmode="lin" valueType="num">
                                      <p:cBhvr>
                                        <p:cTn id="1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0BF56A0-1A93-44E8-BD0F-3D984F231144}"/>
              </a:ext>
            </a:extLst>
          </p:cNvPr>
          <p:cNvGraphicFramePr>
            <a:graphicFrameLocks noGrp="1"/>
          </p:cNvGraphicFramePr>
          <p:nvPr>
            <p:extLst>
              <p:ext uri="{D42A27DB-BD31-4B8C-83A1-F6EECF244321}">
                <p14:modId xmlns:p14="http://schemas.microsoft.com/office/powerpoint/2010/main" val="1368688411"/>
              </p:ext>
            </p:extLst>
          </p:nvPr>
        </p:nvGraphicFramePr>
        <p:xfrm>
          <a:off x="1669143" y="1031630"/>
          <a:ext cx="8200571" cy="2239108"/>
        </p:xfrm>
        <a:graphic>
          <a:graphicData uri="http://schemas.openxmlformats.org/drawingml/2006/table">
            <a:tbl>
              <a:tblPr>
                <a:tableStyleId>{5C22544A-7EE6-4342-B048-85BDC9FD1C3A}</a:tableStyleId>
              </a:tblPr>
              <a:tblGrid>
                <a:gridCol w="2164881">
                  <a:extLst>
                    <a:ext uri="{9D8B030D-6E8A-4147-A177-3AD203B41FA5}">
                      <a16:colId xmlns:a16="http://schemas.microsoft.com/office/drawing/2014/main" val="2689827092"/>
                    </a:ext>
                  </a:extLst>
                </a:gridCol>
                <a:gridCol w="2164881">
                  <a:extLst>
                    <a:ext uri="{9D8B030D-6E8A-4147-A177-3AD203B41FA5}">
                      <a16:colId xmlns:a16="http://schemas.microsoft.com/office/drawing/2014/main" val="2349011317"/>
                    </a:ext>
                  </a:extLst>
                </a:gridCol>
                <a:gridCol w="2057502">
                  <a:extLst>
                    <a:ext uri="{9D8B030D-6E8A-4147-A177-3AD203B41FA5}">
                      <a16:colId xmlns:a16="http://schemas.microsoft.com/office/drawing/2014/main" val="1589192480"/>
                    </a:ext>
                  </a:extLst>
                </a:gridCol>
                <a:gridCol w="1813307">
                  <a:extLst>
                    <a:ext uri="{9D8B030D-6E8A-4147-A177-3AD203B41FA5}">
                      <a16:colId xmlns:a16="http://schemas.microsoft.com/office/drawing/2014/main" val="4152880019"/>
                    </a:ext>
                  </a:extLst>
                </a:gridCol>
              </a:tblGrid>
              <a:tr h="353555">
                <a:tc gridSpan="4">
                  <a:txBody>
                    <a:bodyPr/>
                    <a:lstStyle/>
                    <a:p>
                      <a:pPr marL="38100" marR="38100" algn="ctr">
                        <a:lnSpc>
                          <a:spcPts val="1600"/>
                        </a:lnSpc>
                        <a:spcBef>
                          <a:spcPts val="0"/>
                        </a:spcBef>
                        <a:spcAft>
                          <a:spcPts val="0"/>
                        </a:spcAft>
                      </a:pPr>
                      <a:r>
                        <a:rPr lang="en-US"/>
                        <a:t>Employee type</a:t>
                      </a:r>
                    </a:p>
                  </a:txBody>
                  <a:tcPr marL="0" marR="0" marT="0"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41814937"/>
                  </a:ext>
                </a:extLst>
              </a:tr>
              <a:tr h="471333">
                <a:tc gridSpan="2">
                  <a:txBody>
                    <a:bodyPr/>
                    <a:lstStyle/>
                    <a:p>
                      <a:pPr marL="0" marR="0">
                        <a:lnSpc>
                          <a:spcPct val="107000"/>
                        </a:lnSpc>
                        <a:spcBef>
                          <a:spcPts val="0"/>
                        </a:spcBef>
                        <a:spcAft>
                          <a:spcPts val="0"/>
                        </a:spcAft>
                      </a:pPr>
                      <a:r>
                        <a:rPr lang="en-US"/>
                        <a:t> </a:t>
                      </a:r>
                    </a:p>
                  </a:txBody>
                  <a:tcPr marL="0" marR="0" marT="0" marB="0" anchor="b"/>
                </a:tc>
                <a:tc hMerge="1">
                  <a:txBody>
                    <a:bodyPr/>
                    <a:lstStyle/>
                    <a:p>
                      <a:endParaRPr lang="en-US"/>
                    </a:p>
                  </a:txBody>
                  <a:tcPr/>
                </a:tc>
                <a:tc>
                  <a:txBody>
                    <a:bodyPr/>
                    <a:lstStyle/>
                    <a:p>
                      <a:pPr marL="38100" marR="38100" algn="ctr">
                        <a:lnSpc>
                          <a:spcPts val="1600"/>
                        </a:lnSpc>
                        <a:spcBef>
                          <a:spcPts val="0"/>
                        </a:spcBef>
                        <a:spcAft>
                          <a:spcPts val="0"/>
                        </a:spcAft>
                      </a:pPr>
                      <a:r>
                        <a:rPr lang="en-US" dirty="0"/>
                        <a:t>Frequency</a:t>
                      </a:r>
                    </a:p>
                  </a:txBody>
                  <a:tcPr marL="0" marR="0" marT="0" marB="0" anchor="b"/>
                </a:tc>
                <a:tc>
                  <a:txBody>
                    <a:bodyPr/>
                    <a:lstStyle/>
                    <a:p>
                      <a:pPr marL="38100" marR="38100" algn="ctr">
                        <a:lnSpc>
                          <a:spcPts val="1600"/>
                        </a:lnSpc>
                        <a:spcBef>
                          <a:spcPts val="0"/>
                        </a:spcBef>
                        <a:spcAft>
                          <a:spcPts val="0"/>
                        </a:spcAft>
                      </a:pPr>
                      <a:r>
                        <a:rPr lang="en-US"/>
                        <a:t>Percent</a:t>
                      </a:r>
                    </a:p>
                  </a:txBody>
                  <a:tcPr marL="0" marR="0" marT="0" marB="0" anchor="b"/>
                </a:tc>
                <a:extLst>
                  <a:ext uri="{0D108BD9-81ED-4DB2-BD59-A6C34878D82A}">
                    <a16:rowId xmlns:a16="http://schemas.microsoft.com/office/drawing/2014/main" val="1054677457"/>
                  </a:ext>
                </a:extLst>
              </a:tr>
              <a:tr h="353555">
                <a:tc rowSpan="4">
                  <a:txBody>
                    <a:bodyPr/>
                    <a:lstStyle/>
                    <a:p>
                      <a:pPr marL="38100" marR="38100">
                        <a:lnSpc>
                          <a:spcPts val="1600"/>
                        </a:lnSpc>
                        <a:spcBef>
                          <a:spcPts val="0"/>
                        </a:spcBef>
                        <a:spcAft>
                          <a:spcPts val="0"/>
                        </a:spcAft>
                      </a:pPr>
                      <a:r>
                        <a:rPr lang="en-US" dirty="0"/>
                        <a:t>Valid</a:t>
                      </a:r>
                    </a:p>
                  </a:txBody>
                  <a:tcPr marL="0" marR="0" marT="0" marB="0"/>
                </a:tc>
                <a:tc>
                  <a:txBody>
                    <a:bodyPr/>
                    <a:lstStyle/>
                    <a:p>
                      <a:pPr marL="38100" marR="38100">
                        <a:lnSpc>
                          <a:spcPts val="1600"/>
                        </a:lnSpc>
                        <a:spcBef>
                          <a:spcPts val="0"/>
                        </a:spcBef>
                        <a:spcAft>
                          <a:spcPts val="0"/>
                        </a:spcAft>
                      </a:pPr>
                      <a:r>
                        <a:rPr lang="en-US" dirty="0"/>
                        <a:t>Fixed Term</a:t>
                      </a:r>
                    </a:p>
                  </a:txBody>
                  <a:tcPr marL="0" marR="0" marT="0" marB="0"/>
                </a:tc>
                <a:tc>
                  <a:txBody>
                    <a:bodyPr/>
                    <a:lstStyle/>
                    <a:p>
                      <a:pPr marL="38100" marR="38100" algn="r">
                        <a:lnSpc>
                          <a:spcPts val="1600"/>
                        </a:lnSpc>
                        <a:spcBef>
                          <a:spcPts val="0"/>
                        </a:spcBef>
                        <a:spcAft>
                          <a:spcPts val="0"/>
                        </a:spcAft>
                      </a:pPr>
                      <a:r>
                        <a:rPr lang="en-US"/>
                        <a:t>17</a:t>
                      </a:r>
                    </a:p>
                  </a:txBody>
                  <a:tcPr marL="0" marR="0" marT="0" marB="0"/>
                </a:tc>
                <a:tc>
                  <a:txBody>
                    <a:bodyPr/>
                    <a:lstStyle/>
                    <a:p>
                      <a:pPr marL="38100" marR="38100" algn="r">
                        <a:lnSpc>
                          <a:spcPts val="1600"/>
                        </a:lnSpc>
                        <a:spcBef>
                          <a:spcPts val="0"/>
                        </a:spcBef>
                        <a:spcAft>
                          <a:spcPts val="0"/>
                        </a:spcAft>
                      </a:pPr>
                      <a:r>
                        <a:rPr lang="en-US" dirty="0"/>
                        <a:t>17.0</a:t>
                      </a:r>
                    </a:p>
                  </a:txBody>
                  <a:tcPr marL="0" marR="0" marT="0" marB="0"/>
                </a:tc>
                <a:extLst>
                  <a:ext uri="{0D108BD9-81ED-4DB2-BD59-A6C34878D82A}">
                    <a16:rowId xmlns:a16="http://schemas.microsoft.com/office/drawing/2014/main" val="1007073323"/>
                  </a:ext>
                </a:extLst>
              </a:tr>
              <a:tr h="353555">
                <a:tc vMerge="1">
                  <a:txBody>
                    <a:bodyPr/>
                    <a:lstStyle/>
                    <a:p>
                      <a:endParaRPr lang="en-US"/>
                    </a:p>
                  </a:txBody>
                  <a:tcPr/>
                </a:tc>
                <a:tc>
                  <a:txBody>
                    <a:bodyPr/>
                    <a:lstStyle/>
                    <a:p>
                      <a:pPr marL="38100" marR="38100">
                        <a:lnSpc>
                          <a:spcPts val="1600"/>
                        </a:lnSpc>
                        <a:spcBef>
                          <a:spcPts val="0"/>
                        </a:spcBef>
                        <a:spcAft>
                          <a:spcPts val="0"/>
                        </a:spcAft>
                      </a:pPr>
                      <a:r>
                        <a:rPr lang="en-US"/>
                        <a:t>Permanent</a:t>
                      </a:r>
                    </a:p>
                  </a:txBody>
                  <a:tcPr marL="0" marR="0" marT="0" marB="0"/>
                </a:tc>
                <a:tc>
                  <a:txBody>
                    <a:bodyPr/>
                    <a:lstStyle/>
                    <a:p>
                      <a:pPr marL="38100" marR="38100" algn="r">
                        <a:lnSpc>
                          <a:spcPts val="1600"/>
                        </a:lnSpc>
                        <a:spcBef>
                          <a:spcPts val="0"/>
                        </a:spcBef>
                        <a:spcAft>
                          <a:spcPts val="0"/>
                        </a:spcAft>
                      </a:pPr>
                      <a:r>
                        <a:rPr lang="en-US"/>
                        <a:t>63</a:t>
                      </a:r>
                    </a:p>
                  </a:txBody>
                  <a:tcPr marL="0" marR="0" marT="0" marB="0"/>
                </a:tc>
                <a:tc>
                  <a:txBody>
                    <a:bodyPr/>
                    <a:lstStyle/>
                    <a:p>
                      <a:pPr marL="38100" marR="38100" algn="r">
                        <a:lnSpc>
                          <a:spcPts val="1600"/>
                        </a:lnSpc>
                        <a:spcBef>
                          <a:spcPts val="0"/>
                        </a:spcBef>
                        <a:spcAft>
                          <a:spcPts val="0"/>
                        </a:spcAft>
                      </a:pPr>
                      <a:r>
                        <a:rPr lang="en-US" dirty="0"/>
                        <a:t>63.0</a:t>
                      </a:r>
                    </a:p>
                  </a:txBody>
                  <a:tcPr marL="0" marR="0" marT="0" marB="0"/>
                </a:tc>
                <a:extLst>
                  <a:ext uri="{0D108BD9-81ED-4DB2-BD59-A6C34878D82A}">
                    <a16:rowId xmlns:a16="http://schemas.microsoft.com/office/drawing/2014/main" val="2772372732"/>
                  </a:ext>
                </a:extLst>
              </a:tr>
              <a:tr h="353555">
                <a:tc vMerge="1">
                  <a:txBody>
                    <a:bodyPr/>
                    <a:lstStyle/>
                    <a:p>
                      <a:endParaRPr lang="en-US"/>
                    </a:p>
                  </a:txBody>
                  <a:tcPr/>
                </a:tc>
                <a:tc>
                  <a:txBody>
                    <a:bodyPr/>
                    <a:lstStyle/>
                    <a:p>
                      <a:pPr marL="38100" marR="38100">
                        <a:lnSpc>
                          <a:spcPts val="1600"/>
                        </a:lnSpc>
                        <a:spcBef>
                          <a:spcPts val="0"/>
                        </a:spcBef>
                        <a:spcAft>
                          <a:spcPts val="0"/>
                        </a:spcAft>
                      </a:pPr>
                      <a:r>
                        <a:rPr lang="en-US"/>
                        <a:t>Temporary</a:t>
                      </a:r>
                    </a:p>
                  </a:txBody>
                  <a:tcPr marL="0" marR="0" marT="0" marB="0"/>
                </a:tc>
                <a:tc>
                  <a:txBody>
                    <a:bodyPr/>
                    <a:lstStyle/>
                    <a:p>
                      <a:pPr marL="38100" marR="38100" algn="r">
                        <a:lnSpc>
                          <a:spcPts val="1600"/>
                        </a:lnSpc>
                        <a:spcBef>
                          <a:spcPts val="0"/>
                        </a:spcBef>
                        <a:spcAft>
                          <a:spcPts val="0"/>
                        </a:spcAft>
                      </a:pPr>
                      <a:r>
                        <a:rPr lang="en-US"/>
                        <a:t>20</a:t>
                      </a:r>
                    </a:p>
                  </a:txBody>
                  <a:tcPr marL="0" marR="0" marT="0" marB="0"/>
                </a:tc>
                <a:tc>
                  <a:txBody>
                    <a:bodyPr/>
                    <a:lstStyle/>
                    <a:p>
                      <a:pPr marL="38100" marR="38100" algn="r">
                        <a:lnSpc>
                          <a:spcPts val="1600"/>
                        </a:lnSpc>
                        <a:spcBef>
                          <a:spcPts val="0"/>
                        </a:spcBef>
                        <a:spcAft>
                          <a:spcPts val="0"/>
                        </a:spcAft>
                      </a:pPr>
                      <a:r>
                        <a:rPr lang="en-US"/>
                        <a:t>20.0</a:t>
                      </a:r>
                    </a:p>
                  </a:txBody>
                  <a:tcPr marL="0" marR="0" marT="0" marB="0"/>
                </a:tc>
                <a:extLst>
                  <a:ext uri="{0D108BD9-81ED-4DB2-BD59-A6C34878D82A}">
                    <a16:rowId xmlns:a16="http://schemas.microsoft.com/office/drawing/2014/main" val="3205058013"/>
                  </a:ext>
                </a:extLst>
              </a:tr>
              <a:tr h="353555">
                <a:tc vMerge="1">
                  <a:txBody>
                    <a:bodyPr/>
                    <a:lstStyle/>
                    <a:p>
                      <a:endParaRPr lang="en-US"/>
                    </a:p>
                  </a:txBody>
                  <a:tcPr/>
                </a:tc>
                <a:tc>
                  <a:txBody>
                    <a:bodyPr/>
                    <a:lstStyle/>
                    <a:p>
                      <a:pPr marL="38100" marR="38100">
                        <a:lnSpc>
                          <a:spcPts val="1600"/>
                        </a:lnSpc>
                        <a:spcBef>
                          <a:spcPts val="0"/>
                        </a:spcBef>
                        <a:spcAft>
                          <a:spcPts val="0"/>
                        </a:spcAft>
                      </a:pPr>
                      <a:r>
                        <a:rPr lang="en-US"/>
                        <a:t>Total</a:t>
                      </a:r>
                    </a:p>
                  </a:txBody>
                  <a:tcPr marL="0" marR="0" marT="0" marB="0"/>
                </a:tc>
                <a:tc>
                  <a:txBody>
                    <a:bodyPr/>
                    <a:lstStyle/>
                    <a:p>
                      <a:pPr marL="38100" marR="38100" algn="r">
                        <a:lnSpc>
                          <a:spcPts val="1600"/>
                        </a:lnSpc>
                        <a:spcBef>
                          <a:spcPts val="0"/>
                        </a:spcBef>
                        <a:spcAft>
                          <a:spcPts val="0"/>
                        </a:spcAft>
                      </a:pPr>
                      <a:r>
                        <a:rPr lang="en-US"/>
                        <a:t>100</a:t>
                      </a:r>
                    </a:p>
                  </a:txBody>
                  <a:tcPr marL="0" marR="0" marT="0" marB="0"/>
                </a:tc>
                <a:tc>
                  <a:txBody>
                    <a:bodyPr/>
                    <a:lstStyle/>
                    <a:p>
                      <a:pPr marL="38100" marR="38100" algn="r">
                        <a:lnSpc>
                          <a:spcPts val="1600"/>
                        </a:lnSpc>
                        <a:spcBef>
                          <a:spcPts val="0"/>
                        </a:spcBef>
                        <a:spcAft>
                          <a:spcPts val="0"/>
                        </a:spcAft>
                      </a:pPr>
                      <a:r>
                        <a:rPr lang="en-US" dirty="0"/>
                        <a:t>100.0</a:t>
                      </a:r>
                    </a:p>
                  </a:txBody>
                  <a:tcPr marL="0" marR="0" marT="0" marB="0"/>
                </a:tc>
                <a:extLst>
                  <a:ext uri="{0D108BD9-81ED-4DB2-BD59-A6C34878D82A}">
                    <a16:rowId xmlns:a16="http://schemas.microsoft.com/office/drawing/2014/main" val="3799938131"/>
                  </a:ext>
                </a:extLst>
              </a:tr>
            </a:tbl>
          </a:graphicData>
        </a:graphic>
      </p:graphicFrame>
      <p:graphicFrame>
        <p:nvGraphicFramePr>
          <p:cNvPr id="3" name="Table 2">
            <a:extLst>
              <a:ext uri="{FF2B5EF4-FFF2-40B4-BE49-F238E27FC236}">
                <a16:creationId xmlns:a16="http://schemas.microsoft.com/office/drawing/2014/main" id="{01B61921-9F71-45D2-B54E-FDAB0BCEC1E7}"/>
              </a:ext>
            </a:extLst>
          </p:cNvPr>
          <p:cNvGraphicFramePr>
            <a:graphicFrameLocks noGrp="1"/>
          </p:cNvGraphicFramePr>
          <p:nvPr>
            <p:extLst>
              <p:ext uri="{D42A27DB-BD31-4B8C-83A1-F6EECF244321}">
                <p14:modId xmlns:p14="http://schemas.microsoft.com/office/powerpoint/2010/main" val="3682433534"/>
              </p:ext>
            </p:extLst>
          </p:nvPr>
        </p:nvGraphicFramePr>
        <p:xfrm>
          <a:off x="1669144" y="3454398"/>
          <a:ext cx="8200570" cy="2043724"/>
        </p:xfrm>
        <a:graphic>
          <a:graphicData uri="http://schemas.openxmlformats.org/drawingml/2006/table">
            <a:tbl>
              <a:tblPr>
                <a:tableStyleId>{5C22544A-7EE6-4342-B048-85BDC9FD1C3A}</a:tableStyleId>
              </a:tblPr>
              <a:tblGrid>
                <a:gridCol w="2164882">
                  <a:extLst>
                    <a:ext uri="{9D8B030D-6E8A-4147-A177-3AD203B41FA5}">
                      <a16:colId xmlns:a16="http://schemas.microsoft.com/office/drawing/2014/main" val="2643728117"/>
                    </a:ext>
                  </a:extLst>
                </a:gridCol>
                <a:gridCol w="2164882">
                  <a:extLst>
                    <a:ext uri="{9D8B030D-6E8A-4147-A177-3AD203B41FA5}">
                      <a16:colId xmlns:a16="http://schemas.microsoft.com/office/drawing/2014/main" val="1008443040"/>
                    </a:ext>
                  </a:extLst>
                </a:gridCol>
                <a:gridCol w="2057501">
                  <a:extLst>
                    <a:ext uri="{9D8B030D-6E8A-4147-A177-3AD203B41FA5}">
                      <a16:colId xmlns:a16="http://schemas.microsoft.com/office/drawing/2014/main" val="2465396591"/>
                    </a:ext>
                  </a:extLst>
                </a:gridCol>
                <a:gridCol w="1813305">
                  <a:extLst>
                    <a:ext uri="{9D8B030D-6E8A-4147-A177-3AD203B41FA5}">
                      <a16:colId xmlns:a16="http://schemas.microsoft.com/office/drawing/2014/main" val="1941329227"/>
                    </a:ext>
                  </a:extLst>
                </a:gridCol>
              </a:tblGrid>
              <a:tr h="263428">
                <a:tc gridSpan="4">
                  <a:txBody>
                    <a:bodyPr/>
                    <a:lstStyle/>
                    <a:p>
                      <a:pPr marL="38100" marR="38100" algn="ctr">
                        <a:lnSpc>
                          <a:spcPts val="1600"/>
                        </a:lnSpc>
                        <a:spcBef>
                          <a:spcPts val="0"/>
                        </a:spcBef>
                        <a:spcAft>
                          <a:spcPts val="0"/>
                        </a:spcAft>
                      </a:pPr>
                      <a:r>
                        <a:rPr lang="en-US" sz="1100">
                          <a:effectLst/>
                        </a:rPr>
                        <a:t>Employee Work Location</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59525018"/>
                  </a:ext>
                </a:extLst>
              </a:tr>
              <a:tr h="260922">
                <a:tc gridSpan="2">
                  <a:txBody>
                    <a:bodyPr/>
                    <a:lstStyle/>
                    <a:p>
                      <a:pPr marL="0" marR="0">
                        <a:lnSpc>
                          <a:spcPct val="107000"/>
                        </a:lnSpc>
                        <a:spcBef>
                          <a:spcPts val="0"/>
                        </a:spcBef>
                        <a:spcAft>
                          <a:spcPts val="0"/>
                        </a:spcAft>
                      </a:pPr>
                      <a:r>
                        <a:rPr lang="en-US" sz="1200">
                          <a:effectLst/>
                        </a:rPr>
                        <a:t> </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b"/>
                </a:tc>
                <a:tc hMerge="1">
                  <a:txBody>
                    <a:bodyPr/>
                    <a:lstStyle/>
                    <a:p>
                      <a:endParaRPr lang="en-US"/>
                    </a:p>
                  </a:txBody>
                  <a:tcPr/>
                </a:tc>
                <a:tc>
                  <a:txBody>
                    <a:bodyPr/>
                    <a:lstStyle/>
                    <a:p>
                      <a:pPr marL="38100" marR="38100" algn="ctr">
                        <a:lnSpc>
                          <a:spcPts val="1600"/>
                        </a:lnSpc>
                        <a:spcBef>
                          <a:spcPts val="0"/>
                        </a:spcBef>
                        <a:spcAft>
                          <a:spcPts val="0"/>
                        </a:spcAft>
                      </a:pPr>
                      <a:r>
                        <a:rPr lang="en-US" sz="900">
                          <a:effectLst/>
                        </a:rPr>
                        <a:t>Frequency</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b"/>
                </a:tc>
                <a:tc>
                  <a:txBody>
                    <a:bodyPr/>
                    <a:lstStyle/>
                    <a:p>
                      <a:pPr marL="38100" marR="38100" algn="ctr">
                        <a:lnSpc>
                          <a:spcPts val="1600"/>
                        </a:lnSpc>
                        <a:spcBef>
                          <a:spcPts val="0"/>
                        </a:spcBef>
                        <a:spcAft>
                          <a:spcPts val="0"/>
                        </a:spcAft>
                      </a:pPr>
                      <a:r>
                        <a:rPr lang="en-US" sz="900">
                          <a:effectLst/>
                        </a:rPr>
                        <a:t>Percent</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nchor="b"/>
                </a:tc>
                <a:extLst>
                  <a:ext uri="{0D108BD9-81ED-4DB2-BD59-A6C34878D82A}">
                    <a16:rowId xmlns:a16="http://schemas.microsoft.com/office/drawing/2014/main" val="2264786683"/>
                  </a:ext>
                </a:extLst>
              </a:tr>
              <a:tr h="253229">
                <a:tc rowSpan="6">
                  <a:txBody>
                    <a:bodyPr/>
                    <a:lstStyle/>
                    <a:p>
                      <a:pPr marL="38100" marR="38100">
                        <a:lnSpc>
                          <a:spcPts val="1600"/>
                        </a:lnSpc>
                        <a:spcBef>
                          <a:spcPts val="0"/>
                        </a:spcBef>
                        <a:spcAft>
                          <a:spcPts val="0"/>
                        </a:spcAft>
                      </a:pPr>
                      <a:r>
                        <a:rPr lang="en-US" sz="900">
                          <a:effectLst/>
                        </a:rPr>
                        <a:t>Valid</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nSpc>
                          <a:spcPts val="1600"/>
                        </a:lnSpc>
                        <a:spcBef>
                          <a:spcPts val="0"/>
                        </a:spcBef>
                        <a:spcAft>
                          <a:spcPts val="0"/>
                        </a:spcAft>
                      </a:pPr>
                      <a:r>
                        <a:rPr lang="en-US" sz="900">
                          <a:effectLst/>
                        </a:rPr>
                        <a:t>ambattur</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22</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22.0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041688064"/>
                  </a:ext>
                </a:extLst>
              </a:tr>
              <a:tr h="253229">
                <a:tc vMerge="1">
                  <a:txBody>
                    <a:bodyPr/>
                    <a:lstStyle/>
                    <a:p>
                      <a:endParaRPr lang="en-US"/>
                    </a:p>
                  </a:txBody>
                  <a:tcPr/>
                </a:tc>
                <a:tc>
                  <a:txBody>
                    <a:bodyPr/>
                    <a:lstStyle/>
                    <a:p>
                      <a:pPr marL="38100" marR="38100">
                        <a:lnSpc>
                          <a:spcPts val="1600"/>
                        </a:lnSpc>
                        <a:spcBef>
                          <a:spcPts val="0"/>
                        </a:spcBef>
                        <a:spcAft>
                          <a:spcPts val="0"/>
                        </a:spcAft>
                      </a:pPr>
                      <a:r>
                        <a:rPr lang="en-US" sz="900" dirty="0">
                          <a:effectLst/>
                        </a:rPr>
                        <a:t>Chennai</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40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40.0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185073172"/>
                  </a:ext>
                </a:extLst>
              </a:tr>
              <a:tr h="253229">
                <a:tc vMerge="1">
                  <a:txBody>
                    <a:bodyPr/>
                    <a:lstStyle/>
                    <a:p>
                      <a:endParaRPr lang="en-US"/>
                    </a:p>
                  </a:txBody>
                  <a:tcPr/>
                </a:tc>
                <a:tc>
                  <a:txBody>
                    <a:bodyPr/>
                    <a:lstStyle/>
                    <a:p>
                      <a:pPr marL="38100" marR="38100">
                        <a:lnSpc>
                          <a:spcPts val="1600"/>
                        </a:lnSpc>
                        <a:spcBef>
                          <a:spcPts val="0"/>
                        </a:spcBef>
                        <a:spcAft>
                          <a:spcPts val="0"/>
                        </a:spcAft>
                      </a:pPr>
                      <a:r>
                        <a:rPr lang="en-US" sz="900" dirty="0">
                          <a:effectLst/>
                        </a:rPr>
                        <a:t>Remote</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1</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1.0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736377870"/>
                  </a:ext>
                </a:extLst>
              </a:tr>
              <a:tr h="253229">
                <a:tc vMerge="1">
                  <a:txBody>
                    <a:bodyPr/>
                    <a:lstStyle/>
                    <a:p>
                      <a:endParaRPr lang="en-US"/>
                    </a:p>
                  </a:txBody>
                  <a:tcPr/>
                </a:tc>
                <a:tc>
                  <a:txBody>
                    <a:bodyPr/>
                    <a:lstStyle/>
                    <a:p>
                      <a:pPr marL="38100" marR="38100">
                        <a:lnSpc>
                          <a:spcPts val="1600"/>
                        </a:lnSpc>
                        <a:spcBef>
                          <a:spcPts val="0"/>
                        </a:spcBef>
                        <a:spcAft>
                          <a:spcPts val="0"/>
                        </a:spcAft>
                      </a:pPr>
                      <a:r>
                        <a:rPr lang="en-US" sz="900">
                          <a:effectLst/>
                        </a:rPr>
                        <a:t>Tambaram</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15</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15.0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591707992"/>
                  </a:ext>
                </a:extLst>
              </a:tr>
              <a:tr h="253229">
                <a:tc vMerge="1">
                  <a:txBody>
                    <a:bodyPr/>
                    <a:lstStyle/>
                    <a:p>
                      <a:endParaRPr lang="en-US"/>
                    </a:p>
                  </a:txBody>
                  <a:tcPr/>
                </a:tc>
                <a:tc>
                  <a:txBody>
                    <a:bodyPr/>
                    <a:lstStyle/>
                    <a:p>
                      <a:pPr marL="38100" marR="38100">
                        <a:lnSpc>
                          <a:spcPts val="1600"/>
                        </a:lnSpc>
                        <a:spcBef>
                          <a:spcPts val="0"/>
                        </a:spcBef>
                        <a:spcAft>
                          <a:spcPts val="0"/>
                        </a:spcAft>
                      </a:pPr>
                      <a:r>
                        <a:rPr lang="en-US" sz="900">
                          <a:effectLst/>
                        </a:rPr>
                        <a:t>Velachery</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22</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22.0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802313240"/>
                  </a:ext>
                </a:extLst>
              </a:tr>
              <a:tr h="253229">
                <a:tc vMerge="1">
                  <a:txBody>
                    <a:bodyPr/>
                    <a:lstStyle/>
                    <a:p>
                      <a:endParaRPr lang="en-US"/>
                    </a:p>
                  </a:txBody>
                  <a:tcPr/>
                </a:tc>
                <a:tc>
                  <a:txBody>
                    <a:bodyPr/>
                    <a:lstStyle/>
                    <a:p>
                      <a:pPr marL="38100" marR="38100">
                        <a:lnSpc>
                          <a:spcPts val="1600"/>
                        </a:lnSpc>
                        <a:spcBef>
                          <a:spcPts val="0"/>
                        </a:spcBef>
                        <a:spcAft>
                          <a:spcPts val="0"/>
                        </a:spcAft>
                      </a:pPr>
                      <a:r>
                        <a:rPr lang="en-US" sz="900">
                          <a:effectLst/>
                        </a:rPr>
                        <a:t>Total</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a:effectLst/>
                        </a:rPr>
                        <a:t>100</a:t>
                      </a:r>
                      <a:endParaRPr lang="en-US" sz="100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tc>
                  <a:txBody>
                    <a:bodyPr/>
                    <a:lstStyle/>
                    <a:p>
                      <a:pPr marL="38100" marR="38100" algn="r">
                        <a:lnSpc>
                          <a:spcPts val="1600"/>
                        </a:lnSpc>
                        <a:spcBef>
                          <a:spcPts val="0"/>
                        </a:spcBef>
                        <a:spcAft>
                          <a:spcPts val="0"/>
                        </a:spcAft>
                      </a:pPr>
                      <a:r>
                        <a:rPr lang="en-US" sz="900" dirty="0">
                          <a:effectLst/>
                        </a:rPr>
                        <a:t>100.0</a:t>
                      </a:r>
                      <a:endParaRPr lang="en-US" sz="10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449543728"/>
                  </a:ext>
                </a:extLst>
              </a:tr>
            </a:tbl>
          </a:graphicData>
        </a:graphic>
      </p:graphicFrame>
    </p:spTree>
    <p:extLst>
      <p:ext uri="{BB962C8B-B14F-4D97-AF65-F5344CB8AC3E}">
        <p14:creationId xmlns:p14="http://schemas.microsoft.com/office/powerpoint/2010/main" val="26201864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anim calcmode="lin" valueType="num">
                                      <p:cBhvr>
                                        <p:cTn id="8" dur="750" fill="hold"/>
                                        <p:tgtEl>
                                          <p:spTgt spid="2"/>
                                        </p:tgtEl>
                                        <p:attrNameLst>
                                          <p:attrName>ppt_x</p:attrName>
                                        </p:attrNameLst>
                                      </p:cBhvr>
                                      <p:tavLst>
                                        <p:tav tm="0">
                                          <p:val>
                                            <p:strVal val="#ppt_x"/>
                                          </p:val>
                                        </p:tav>
                                        <p:tav tm="100000">
                                          <p:val>
                                            <p:strVal val="#ppt_x"/>
                                          </p:val>
                                        </p:tav>
                                      </p:tavLst>
                                    </p:anim>
                                    <p:anim calcmode="lin" valueType="num">
                                      <p:cBhvr>
                                        <p:cTn id="9" dur="75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42"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B5CFF1DE-8027-46AC-AC75-9D23108A1B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3757" y="1067277"/>
            <a:ext cx="7204486" cy="4244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944120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F06CAE21-C91E-453B-A4C3-C37E0E1D37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9280" y="1409944"/>
            <a:ext cx="6853440" cy="4038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6415881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385CCD10-BC3F-4F9A-9D73-FEBF5E251B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2971" y="1416729"/>
            <a:ext cx="8186057" cy="4388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0183128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1AAFBFCF-53BF-4C9C-AFDC-F0E1C90C5E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3079" y="1341664"/>
            <a:ext cx="7945842" cy="4681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1983844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5B61412D-32B5-4D72-91E9-E47A9555F1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6171" y="1316761"/>
            <a:ext cx="8215086" cy="48404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3977032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5BCD4DB-D623-45A8-82B0-0B049BD1461B}"/>
              </a:ext>
            </a:extLst>
          </p:cNvPr>
          <p:cNvSpPr txBox="1"/>
          <p:nvPr/>
        </p:nvSpPr>
        <p:spPr>
          <a:xfrm>
            <a:off x="7750629" y="449943"/>
            <a:ext cx="3193143" cy="830997"/>
          </a:xfrm>
          <a:prstGeom prst="rect">
            <a:avLst/>
          </a:prstGeom>
          <a:noFill/>
        </p:spPr>
        <p:txBody>
          <a:bodyPr wrap="square" rtlCol="0">
            <a:spAutoFit/>
          </a:bodyPr>
          <a:lstStyle/>
          <a:p>
            <a:r>
              <a:rPr lang="en-US" sz="4800" dirty="0">
                <a:latin typeface="Times New Roman" panose="02020603050405020304" pitchFamily="18" charset="0"/>
                <a:cs typeface="Times New Roman" panose="02020603050405020304" pitchFamily="18" charset="0"/>
              </a:rPr>
              <a:t>Conclusion</a:t>
            </a:r>
            <a:endParaRPr lang="en-US" dirty="0"/>
          </a:p>
        </p:txBody>
      </p:sp>
      <p:sp>
        <p:nvSpPr>
          <p:cNvPr id="5" name="TextBox 4">
            <a:extLst>
              <a:ext uri="{FF2B5EF4-FFF2-40B4-BE49-F238E27FC236}">
                <a16:creationId xmlns:a16="http://schemas.microsoft.com/office/drawing/2014/main" id="{CBF7E328-56FD-4C58-A906-20F057AAAEE6}"/>
              </a:ext>
            </a:extLst>
          </p:cNvPr>
          <p:cNvSpPr txBox="1"/>
          <p:nvPr/>
        </p:nvSpPr>
        <p:spPr>
          <a:xfrm>
            <a:off x="4165599" y="1750842"/>
            <a:ext cx="6778173" cy="4308872"/>
          </a:xfrm>
          <a:prstGeom prst="rect">
            <a:avLst/>
          </a:prstGeom>
          <a:noFill/>
        </p:spPr>
        <p:txBody>
          <a:bodyPr wrap="square" rtlCol="0">
            <a:spAutoFit/>
          </a:bodyPr>
          <a:lstStyle/>
          <a:p>
            <a:r>
              <a:rPr lang="en-IN" sz="2800" b="1" dirty="0">
                <a:solidFill>
                  <a:srgbClr val="000000"/>
                </a:solidFill>
              </a:rPr>
              <a:t>Summary of Insights: </a:t>
            </a:r>
            <a:r>
              <a:rPr lang="en-IN" sz="2400" dirty="0">
                <a:solidFill>
                  <a:srgbClr val="000000"/>
                </a:solidFill>
              </a:rPr>
              <a:t>Recap of the main findings from the performance analysis.
</a:t>
            </a:r>
            <a:r>
              <a:rPr lang="en-IN" sz="2800" b="1" dirty="0">
                <a:solidFill>
                  <a:srgbClr val="000000"/>
                </a:solidFill>
              </a:rPr>
              <a:t>Implications</a:t>
            </a:r>
            <a:r>
              <a:rPr lang="en-IN" sz="2400" dirty="0">
                <a:solidFill>
                  <a:srgbClr val="000000"/>
                </a:solidFill>
              </a:rPr>
              <a:t>: How these insights impact decision-making and strategy.
</a:t>
            </a:r>
            <a:r>
              <a:rPr lang="en-IN" sz="2800" b="1" dirty="0">
                <a:solidFill>
                  <a:srgbClr val="000000"/>
                </a:solidFill>
              </a:rPr>
              <a:t>Recommendations</a:t>
            </a:r>
            <a:r>
              <a:rPr lang="en-IN" sz="2400" dirty="0">
                <a:solidFill>
                  <a:srgbClr val="000000"/>
                </a:solidFill>
              </a:rPr>
              <a:t>: Suggested actions based on the analysis (e.g., training programs, performance incentives).
</a:t>
            </a:r>
            <a:r>
              <a:rPr lang="en-IN" sz="2800" b="1" dirty="0">
                <a:solidFill>
                  <a:srgbClr val="000000"/>
                </a:solidFill>
              </a:rPr>
              <a:t>Future Work: </a:t>
            </a:r>
            <a:r>
              <a:rPr lang="en-IN" sz="2400" dirty="0">
                <a:solidFill>
                  <a:srgbClr val="000000"/>
                </a:solidFill>
              </a:rPr>
              <a:t>Areas for further analysis or improvement in the data collection and analysis process.</a:t>
            </a:r>
          </a:p>
          <a:p>
            <a:endParaRPr lang="en-US" dirty="0"/>
          </a:p>
        </p:txBody>
      </p:sp>
      <p:pic>
        <p:nvPicPr>
          <p:cNvPr id="7" name="Picture 6">
            <a:extLst>
              <a:ext uri="{FF2B5EF4-FFF2-40B4-BE49-F238E27FC236}">
                <a16:creationId xmlns:a16="http://schemas.microsoft.com/office/drawing/2014/main" id="{C6676843-8ACC-4210-8D21-92D3466BD063}"/>
              </a:ext>
            </a:extLst>
          </p:cNvPr>
          <p:cNvPicPr>
            <a:picLocks noChangeAspect="1"/>
          </p:cNvPicPr>
          <p:nvPr/>
        </p:nvPicPr>
        <p:blipFill>
          <a:blip r:embed="rId2"/>
          <a:stretch>
            <a:fillRect/>
          </a:stretch>
        </p:blipFill>
        <p:spPr>
          <a:xfrm>
            <a:off x="1015999" y="1612957"/>
            <a:ext cx="2743201" cy="3953273"/>
          </a:xfrm>
          <a:prstGeom prst="rect">
            <a:avLst/>
          </a:prstGeom>
        </p:spPr>
      </p:pic>
    </p:spTree>
    <p:extLst>
      <p:ext uri="{BB962C8B-B14F-4D97-AF65-F5344CB8AC3E}">
        <p14:creationId xmlns:p14="http://schemas.microsoft.com/office/powerpoint/2010/main" val="204941282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CCFC3-89A3-53B1-E6AF-C5C6184B196D}"/>
              </a:ext>
            </a:extLst>
          </p:cNvPr>
          <p:cNvSpPr>
            <a:spLocks noGrp="1"/>
          </p:cNvSpPr>
          <p:nvPr>
            <p:ph type="ctrTitle"/>
          </p:nvPr>
        </p:nvSpPr>
        <p:spPr>
          <a:xfrm>
            <a:off x="1444282" y="1842365"/>
            <a:ext cx="9303436" cy="2113815"/>
          </a:xfrm>
        </p:spPr>
        <p:txBody>
          <a:bodyPr>
            <a:normAutofit fontScale="90000"/>
          </a:bodyPr>
          <a:lstStyle/>
          <a:p>
            <a:r>
              <a:rPr lang="en-US" dirty="0">
                <a:solidFill>
                  <a:srgbClr val="0070C0"/>
                </a:solidFill>
              </a:rPr>
              <a:t>EMPLOYEE PERFORMANCE ANALYSIS USING EXCEL </a:t>
            </a:r>
          </a:p>
        </p:txBody>
      </p:sp>
    </p:spTree>
    <p:extLst>
      <p:ext uri="{BB962C8B-B14F-4D97-AF65-F5344CB8AC3E}">
        <p14:creationId xmlns:p14="http://schemas.microsoft.com/office/powerpoint/2010/main" val="2133725603"/>
      </p:ext>
    </p:extLst>
  </p:cSld>
  <p:clrMapOvr>
    <a:masterClrMapping/>
  </p:clrMapOvr>
  <p:transition spd="slow" advClick="0" advTm="0">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BEFCE-2F02-9FDA-B2C0-D6576B187289}"/>
              </a:ext>
            </a:extLst>
          </p:cNvPr>
          <p:cNvSpPr>
            <a:spLocks noGrp="1"/>
          </p:cNvSpPr>
          <p:nvPr>
            <p:ph type="title"/>
          </p:nvPr>
        </p:nvSpPr>
        <p:spPr>
          <a:xfrm>
            <a:off x="2895600" y="818392"/>
            <a:ext cx="8610600" cy="1293028"/>
          </a:xfrm>
        </p:spPr>
        <p:txBody>
          <a:bodyPr/>
          <a:lstStyle/>
          <a:p>
            <a:r>
              <a:rPr lang="en-US" dirty="0"/>
              <a:t>AGENDA</a:t>
            </a:r>
          </a:p>
        </p:txBody>
      </p:sp>
      <p:sp>
        <p:nvSpPr>
          <p:cNvPr id="3" name="Content Placeholder 2">
            <a:extLst>
              <a:ext uri="{FF2B5EF4-FFF2-40B4-BE49-F238E27FC236}">
                <a16:creationId xmlns:a16="http://schemas.microsoft.com/office/drawing/2014/main" id="{FED4BD33-8FD1-489E-F1EE-02AD38372D29}"/>
              </a:ext>
            </a:extLst>
          </p:cNvPr>
          <p:cNvSpPr>
            <a:spLocks noGrp="1"/>
          </p:cNvSpPr>
          <p:nvPr>
            <p:ph idx="1"/>
          </p:nvPr>
        </p:nvSpPr>
        <p:spPr>
          <a:xfrm>
            <a:off x="685800" y="1849327"/>
            <a:ext cx="10820400" cy="3543767"/>
          </a:xfrm>
        </p:spPr>
        <p:txBody>
          <a:bodyPr>
            <a:normAutofit/>
          </a:bodyPr>
          <a:lstStyle/>
          <a:p>
            <a:r>
              <a:rPr lang="en-GB" b="1" dirty="0"/>
              <a:t>Problem</a:t>
            </a:r>
            <a:r>
              <a:rPr lang="en-GB" dirty="0"/>
              <a:t> </a:t>
            </a:r>
            <a:r>
              <a:rPr lang="en-GB" b="1" dirty="0"/>
              <a:t>statement</a:t>
            </a:r>
            <a:endParaRPr lang="en-US" b="1" dirty="0"/>
          </a:p>
          <a:p>
            <a:r>
              <a:rPr lang="en-US" b="1" dirty="0"/>
              <a:t>Project Overview </a:t>
            </a:r>
          </a:p>
          <a:p>
            <a:r>
              <a:rPr lang="en-US" b="1" dirty="0"/>
              <a:t>End</a:t>
            </a:r>
            <a:r>
              <a:rPr lang="en-GB" b="1" dirty="0"/>
              <a:t> </a:t>
            </a:r>
            <a:r>
              <a:rPr lang="en-US" b="1" dirty="0"/>
              <a:t>User </a:t>
            </a:r>
          </a:p>
          <a:p>
            <a:r>
              <a:rPr lang="en-US" b="1" dirty="0"/>
              <a:t>Our Solution And Proposition </a:t>
            </a:r>
          </a:p>
          <a:p>
            <a:r>
              <a:rPr lang="en-US" b="1" dirty="0"/>
              <a:t>Data Set Description </a:t>
            </a:r>
          </a:p>
          <a:p>
            <a:r>
              <a:rPr lang="en-US" b="1" dirty="0"/>
              <a:t>Modeling Approach </a:t>
            </a:r>
          </a:p>
          <a:p>
            <a:r>
              <a:rPr lang="en-US" b="1" dirty="0"/>
              <a:t>Result </a:t>
            </a:r>
            <a:r>
              <a:rPr lang="en-GB" b="1" dirty="0"/>
              <a:t> and</a:t>
            </a:r>
            <a:r>
              <a:rPr lang="en-US" b="1" dirty="0"/>
              <a:t> Decision </a:t>
            </a:r>
          </a:p>
          <a:p>
            <a:r>
              <a:rPr lang="en-US" b="1" dirty="0"/>
              <a:t>Conclusion  </a:t>
            </a:r>
          </a:p>
        </p:txBody>
      </p:sp>
      <p:pic>
        <p:nvPicPr>
          <p:cNvPr id="8" name="Picture 7">
            <a:extLst>
              <a:ext uri="{FF2B5EF4-FFF2-40B4-BE49-F238E27FC236}">
                <a16:creationId xmlns:a16="http://schemas.microsoft.com/office/drawing/2014/main" id="{7BE63630-AA32-4D8C-BA91-7DF4550406E2}"/>
              </a:ext>
            </a:extLst>
          </p:cNvPr>
          <p:cNvPicPr>
            <a:picLocks noChangeAspect="1"/>
          </p:cNvPicPr>
          <p:nvPr/>
        </p:nvPicPr>
        <p:blipFill>
          <a:blip r:embed="rId2"/>
          <a:stretch>
            <a:fillRect/>
          </a:stretch>
        </p:blipFill>
        <p:spPr>
          <a:xfrm>
            <a:off x="8443524" y="3964344"/>
            <a:ext cx="3571875" cy="2857500"/>
          </a:xfrm>
          <a:prstGeom prst="rect">
            <a:avLst/>
          </a:prstGeom>
        </p:spPr>
      </p:pic>
    </p:spTree>
    <p:extLst>
      <p:ext uri="{BB962C8B-B14F-4D97-AF65-F5344CB8AC3E}">
        <p14:creationId xmlns:p14="http://schemas.microsoft.com/office/powerpoint/2010/main" val="874807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prestig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80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additive="base">
                                        <p:cTn id="16"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1200"/>
                                  </p:stCondLst>
                                  <p:childTnLst>
                                    <p:set>
                                      <p:cBhvr>
                                        <p:cTn id="21" dur="1" fill="hold">
                                          <p:stCondLst>
                                            <p:cond delay="0"/>
                                          </p:stCondLst>
                                        </p:cTn>
                                        <p:tgtEl>
                                          <p:spTgt spid="3">
                                            <p:txEl>
                                              <p:pRg st="1" end="1"/>
                                            </p:txEl>
                                          </p:spTgt>
                                        </p:tgtEl>
                                        <p:attrNameLst>
                                          <p:attrName>style.visibility</p:attrName>
                                        </p:attrNameLst>
                                      </p:cBhvr>
                                      <p:to>
                                        <p:strVal val="visible"/>
                                      </p:to>
                                    </p:set>
                                    <p:anim calcmode="lin" valueType="num">
                                      <p:cBhvr additive="base">
                                        <p:cTn id="2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 calcmode="lin" valueType="num">
                                      <p:cBhvr additive="base">
                                        <p:cTn id="2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 calcmode="lin" valueType="num">
                                      <p:cBhvr additive="base">
                                        <p:cTn id="34"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 calcmode="lin" valueType="num">
                                      <p:cBhvr additive="base">
                                        <p:cTn id="40"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3">
                                            <p:txEl>
                                              <p:pRg st="5" end="5"/>
                                            </p:txEl>
                                          </p:spTgt>
                                        </p:tgtEl>
                                        <p:attrNameLst>
                                          <p:attrName>style.visibility</p:attrName>
                                        </p:attrNameLst>
                                      </p:cBhvr>
                                      <p:to>
                                        <p:strVal val="visible"/>
                                      </p:to>
                                    </p:set>
                                    <p:anim calcmode="lin" valueType="num">
                                      <p:cBhvr additive="base">
                                        <p:cTn id="46"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3">
                                            <p:txEl>
                                              <p:pRg st="6" end="6"/>
                                            </p:txEl>
                                          </p:spTgt>
                                        </p:tgtEl>
                                        <p:attrNameLst>
                                          <p:attrName>style.visibility</p:attrName>
                                        </p:attrNameLst>
                                      </p:cBhvr>
                                      <p:to>
                                        <p:strVal val="visible"/>
                                      </p:to>
                                    </p:set>
                                    <p:anim calcmode="lin" valueType="num">
                                      <p:cBhvr additive="base">
                                        <p:cTn id="52"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nodeType="clickEffect">
                                  <p:stCondLst>
                                    <p:cond delay="0"/>
                                  </p:stCondLst>
                                  <p:childTnLst>
                                    <p:set>
                                      <p:cBhvr>
                                        <p:cTn id="57" dur="1" fill="hold">
                                          <p:stCondLst>
                                            <p:cond delay="0"/>
                                          </p:stCondLst>
                                        </p:cTn>
                                        <p:tgtEl>
                                          <p:spTgt spid="3">
                                            <p:txEl>
                                              <p:pRg st="7" end="7"/>
                                            </p:txEl>
                                          </p:spTgt>
                                        </p:tgtEl>
                                        <p:attrNameLst>
                                          <p:attrName>style.visibility</p:attrName>
                                        </p:attrNameLst>
                                      </p:cBhvr>
                                      <p:to>
                                        <p:strVal val="visible"/>
                                      </p:to>
                                    </p:set>
                                    <p:animEffect transition="in" filter="fade">
                                      <p:cBhvr>
                                        <p:cTn id="58" dur="1000"/>
                                        <p:tgtEl>
                                          <p:spTgt spid="3">
                                            <p:txEl>
                                              <p:pRg st="7" end="7"/>
                                            </p:txEl>
                                          </p:spTgt>
                                        </p:tgtEl>
                                      </p:cBhvr>
                                    </p:animEffect>
                                    <p:anim calcmode="lin" valueType="num">
                                      <p:cBhvr>
                                        <p:cTn id="59"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0"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F7B73-E85C-5A38-ADC5-E54C64D65495}"/>
              </a:ext>
            </a:extLst>
          </p:cNvPr>
          <p:cNvSpPr>
            <a:spLocks noGrp="1"/>
          </p:cNvSpPr>
          <p:nvPr>
            <p:ph type="title"/>
          </p:nvPr>
        </p:nvSpPr>
        <p:spPr>
          <a:xfrm>
            <a:off x="3123758" y="461817"/>
            <a:ext cx="8596668" cy="1100824"/>
          </a:xfrm>
        </p:spPr>
        <p:txBody>
          <a:bodyPr/>
          <a:lstStyle/>
          <a:p>
            <a:r>
              <a:rPr lang="en-US" dirty="0"/>
              <a:t>PROBLEM STATEMENT </a:t>
            </a:r>
          </a:p>
        </p:txBody>
      </p:sp>
      <p:pic>
        <p:nvPicPr>
          <p:cNvPr id="9" name="Content Placeholder 8">
            <a:extLst>
              <a:ext uri="{FF2B5EF4-FFF2-40B4-BE49-F238E27FC236}">
                <a16:creationId xmlns:a16="http://schemas.microsoft.com/office/drawing/2014/main" id="{4877409D-ECDB-4387-B06D-0B5FA3A85B26}"/>
              </a:ext>
            </a:extLst>
          </p:cNvPr>
          <p:cNvPicPr>
            <a:picLocks noGrp="1" noChangeAspect="1"/>
          </p:cNvPicPr>
          <p:nvPr>
            <p:ph idx="1"/>
          </p:nvPr>
        </p:nvPicPr>
        <p:blipFill>
          <a:blip r:embed="rId2"/>
          <a:stretch>
            <a:fillRect/>
          </a:stretch>
        </p:blipFill>
        <p:spPr>
          <a:xfrm>
            <a:off x="7502115" y="1950098"/>
            <a:ext cx="4218311" cy="3163735"/>
          </a:xfrm>
        </p:spPr>
      </p:pic>
      <p:sp>
        <p:nvSpPr>
          <p:cNvPr id="13" name="TextBox 12">
            <a:extLst>
              <a:ext uri="{FF2B5EF4-FFF2-40B4-BE49-F238E27FC236}">
                <a16:creationId xmlns:a16="http://schemas.microsoft.com/office/drawing/2014/main" id="{A6BDC363-07A6-4C03-9DFC-59868F845478}"/>
              </a:ext>
            </a:extLst>
          </p:cNvPr>
          <p:cNvSpPr txBox="1"/>
          <p:nvPr/>
        </p:nvSpPr>
        <p:spPr>
          <a:xfrm>
            <a:off x="471574" y="1950098"/>
            <a:ext cx="6634065" cy="3970318"/>
          </a:xfrm>
          <a:prstGeom prst="rect">
            <a:avLst/>
          </a:prstGeom>
          <a:noFill/>
        </p:spPr>
        <p:txBody>
          <a:bodyPr wrap="square" rtlCol="0">
            <a:spAutoFit/>
          </a:bodyPr>
          <a:lstStyle/>
          <a:p>
            <a:pPr algn="just"/>
            <a:r>
              <a:rPr lang="en-IN" sz="1800" dirty="0">
                <a:solidFill>
                  <a:srgbClr val="000000"/>
                </a:solidFill>
              </a:rPr>
              <a:t>The company seeks to enhance its workforce productivity by identifying performance trends and areas for improvement among employees. Currently, there is no systematic approach to evaluate employee performance comprehensively. The objective is to develop an Excel-based performance analysis tool that consolidates employee performance data, allows for the evaluation of key performance indicators (KPIs), and provides actionable insights to support management decisions.</a:t>
            </a:r>
          </a:p>
          <a:p>
            <a:pPr algn="just"/>
            <a:endParaRPr lang="en-IN" dirty="0">
              <a:solidFill>
                <a:srgbClr val="000000"/>
              </a:solidFill>
            </a:endParaRPr>
          </a:p>
          <a:p>
            <a:pPr algn="just"/>
            <a:endParaRPr lang="en-IN" sz="1800" dirty="0">
              <a:solidFill>
                <a:srgbClr val="000000"/>
              </a:solidFill>
            </a:endParaRPr>
          </a:p>
          <a:p>
            <a:pPr algn="just"/>
            <a:endParaRPr lang="en-IN" dirty="0">
              <a:solidFill>
                <a:srgbClr val="000000"/>
              </a:solidFill>
            </a:endParaRPr>
          </a:p>
          <a:p>
            <a:pPr algn="just"/>
            <a:endParaRPr lang="en-IN" sz="1800" dirty="0">
              <a:solidFill>
                <a:srgbClr val="000000"/>
              </a:solidFill>
            </a:endParaRPr>
          </a:p>
          <a:p>
            <a:pPr algn="just"/>
            <a:endParaRPr lang="en-IN" sz="1800" dirty="0">
              <a:solidFill>
                <a:srgbClr val="000000"/>
              </a:solidFill>
            </a:endParaRPr>
          </a:p>
        </p:txBody>
      </p:sp>
    </p:spTree>
    <p:extLst>
      <p:ext uri="{BB962C8B-B14F-4D97-AF65-F5344CB8AC3E}">
        <p14:creationId xmlns:p14="http://schemas.microsoft.com/office/powerpoint/2010/main" val="1595285866"/>
      </p:ext>
    </p:extLst>
  </p:cSld>
  <p:clrMapOvr>
    <a:masterClrMapping/>
  </p:clrMapOvr>
  <p:transition spd="slow">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1400"/>
                                        <p:tgtEl>
                                          <p:spTgt spid="2"/>
                                        </p:tgtEl>
                                      </p:cBhvr>
                                    </p:animEffect>
                                  </p:childTnLst>
                                </p:cTn>
                              </p:par>
                            </p:childTnLst>
                          </p:cTn>
                        </p:par>
                        <p:par>
                          <p:cTn id="8" fill="hold">
                            <p:stCondLst>
                              <p:cond delay="1400"/>
                            </p:stCondLst>
                            <p:childTnLst>
                              <p:par>
                                <p:cTn id="9" presetID="42"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anim calcmode="lin" valueType="num">
                                      <p:cBhvr>
                                        <p:cTn id="12" dur="500" fill="hold"/>
                                        <p:tgtEl>
                                          <p:spTgt spid="9"/>
                                        </p:tgtEl>
                                        <p:attrNameLst>
                                          <p:attrName>ppt_x</p:attrName>
                                        </p:attrNameLst>
                                      </p:cBhvr>
                                      <p:tavLst>
                                        <p:tav tm="0">
                                          <p:val>
                                            <p:strVal val="#ppt_x"/>
                                          </p:val>
                                        </p:tav>
                                        <p:tav tm="100000">
                                          <p:val>
                                            <p:strVal val="#ppt_x"/>
                                          </p:val>
                                        </p:tav>
                                      </p:tavLst>
                                    </p:anim>
                                    <p:anim calcmode="lin" valueType="num">
                                      <p:cBhvr>
                                        <p:cTn id="13" dur="500" fill="hold"/>
                                        <p:tgtEl>
                                          <p:spTgt spid="9"/>
                                        </p:tgtEl>
                                        <p:attrNameLst>
                                          <p:attrName>ppt_y</p:attrName>
                                        </p:attrNameLst>
                                      </p:cBhvr>
                                      <p:tavLst>
                                        <p:tav tm="0">
                                          <p:val>
                                            <p:strVal val="#ppt_y+.1"/>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additive="base">
                                        <p:cTn id="16" dur="500" fill="hold"/>
                                        <p:tgtEl>
                                          <p:spTgt spid="13"/>
                                        </p:tgtEl>
                                        <p:attrNameLst>
                                          <p:attrName>ppt_x</p:attrName>
                                        </p:attrNameLst>
                                      </p:cBhvr>
                                      <p:tavLst>
                                        <p:tav tm="0">
                                          <p:val>
                                            <p:strVal val="#ppt_x"/>
                                          </p:val>
                                        </p:tav>
                                        <p:tav tm="100000">
                                          <p:val>
                                            <p:strVal val="#ppt_x"/>
                                          </p:val>
                                        </p:tav>
                                      </p:tavLst>
                                    </p:anim>
                                    <p:anim calcmode="lin" valueType="num">
                                      <p:cBhvr additive="base">
                                        <p:cTn id="17"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ACD68-14D2-4C7C-8617-A1F59F10BD70}"/>
              </a:ext>
            </a:extLst>
          </p:cNvPr>
          <p:cNvSpPr>
            <a:spLocks noGrp="1"/>
          </p:cNvSpPr>
          <p:nvPr>
            <p:ph type="title"/>
          </p:nvPr>
        </p:nvSpPr>
        <p:spPr>
          <a:xfrm>
            <a:off x="2923592" y="773704"/>
            <a:ext cx="8610600" cy="1293028"/>
          </a:xfrm>
        </p:spPr>
        <p:txBody>
          <a:bodyPr/>
          <a:lstStyle/>
          <a:p>
            <a:r>
              <a:rPr lang="en-US" sz="4000" spc="5" dirty="0"/>
              <a:t>PROJECT </a:t>
            </a:r>
            <a:r>
              <a:rPr lang="en-US" sz="4000" spc="-20" dirty="0"/>
              <a:t>OVERVIEW</a:t>
            </a:r>
            <a:endParaRPr lang="en-US" dirty="0"/>
          </a:p>
        </p:txBody>
      </p:sp>
      <p:pic>
        <p:nvPicPr>
          <p:cNvPr id="7" name="Picture 6">
            <a:extLst>
              <a:ext uri="{FF2B5EF4-FFF2-40B4-BE49-F238E27FC236}">
                <a16:creationId xmlns:a16="http://schemas.microsoft.com/office/drawing/2014/main" id="{7254D070-24EB-4C66-B66B-88206C6AA800}"/>
              </a:ext>
            </a:extLst>
          </p:cNvPr>
          <p:cNvPicPr>
            <a:picLocks noChangeAspect="1"/>
          </p:cNvPicPr>
          <p:nvPr/>
        </p:nvPicPr>
        <p:blipFill>
          <a:blip r:embed="rId2"/>
          <a:stretch>
            <a:fillRect/>
          </a:stretch>
        </p:blipFill>
        <p:spPr>
          <a:xfrm>
            <a:off x="6587412" y="2183363"/>
            <a:ext cx="5184711" cy="3352800"/>
          </a:xfrm>
          <a:prstGeom prst="rect">
            <a:avLst/>
          </a:prstGeom>
        </p:spPr>
      </p:pic>
      <p:sp>
        <p:nvSpPr>
          <p:cNvPr id="8" name="TextBox 7">
            <a:extLst>
              <a:ext uri="{FF2B5EF4-FFF2-40B4-BE49-F238E27FC236}">
                <a16:creationId xmlns:a16="http://schemas.microsoft.com/office/drawing/2014/main" id="{D4B02D1F-0B32-49F1-BC1E-542ABFF8CFC2}"/>
              </a:ext>
            </a:extLst>
          </p:cNvPr>
          <p:cNvSpPr txBox="1"/>
          <p:nvPr/>
        </p:nvSpPr>
        <p:spPr>
          <a:xfrm>
            <a:off x="849086" y="2183363"/>
            <a:ext cx="5495730" cy="3086679"/>
          </a:xfrm>
          <a:prstGeom prst="rect">
            <a:avLst/>
          </a:prstGeom>
          <a:noFill/>
        </p:spPr>
        <p:txBody>
          <a:bodyPr wrap="square" rtlCol="0">
            <a:spAutoFit/>
          </a:bodyPr>
          <a:lstStyle/>
          <a:p>
            <a:pPr algn="just">
              <a:lnSpc>
                <a:spcPct val="150000"/>
              </a:lnSpc>
            </a:pPr>
            <a:r>
              <a:rPr lang="en-IN" sz="2000" b="1" dirty="0">
                <a:solidFill>
                  <a:srgbClr val="000000"/>
                </a:solidFill>
              </a:rPr>
              <a:t>Objective:</a:t>
            </a:r>
            <a:r>
              <a:rPr lang="en-IN" sz="1800" dirty="0">
                <a:solidFill>
                  <a:srgbClr val="000000"/>
                </a:solidFill>
              </a:rPr>
              <a:t> Define the purpose of the analysis (e.g., improving employee productivity, identifying top performers, etc.).
</a:t>
            </a:r>
            <a:r>
              <a:rPr lang="en-IN" sz="2000" b="1" dirty="0">
                <a:solidFill>
                  <a:srgbClr val="000000"/>
                </a:solidFill>
              </a:rPr>
              <a:t>Scope</a:t>
            </a:r>
            <a:r>
              <a:rPr lang="en-IN" sz="1800" dirty="0">
                <a:solidFill>
                  <a:srgbClr val="000000"/>
                </a:solidFill>
              </a:rPr>
              <a:t>: Outline the range of performance metrics and the period covered.
</a:t>
            </a:r>
            <a:r>
              <a:rPr lang="en-IN" sz="2000" b="1" dirty="0">
                <a:solidFill>
                  <a:srgbClr val="000000"/>
                </a:solidFill>
              </a:rPr>
              <a:t>Deliverables:</a:t>
            </a:r>
            <a:r>
              <a:rPr lang="en-IN" sz="1800" dirty="0">
                <a:solidFill>
                  <a:srgbClr val="000000"/>
                </a:solidFill>
              </a:rPr>
              <a:t> Describe the expected outputs (e.g., performance dashboards, reports</a:t>
            </a:r>
            <a:endParaRPr lang="en-US" dirty="0"/>
          </a:p>
        </p:txBody>
      </p:sp>
    </p:spTree>
    <p:extLst>
      <p:ext uri="{BB962C8B-B14F-4D97-AF65-F5344CB8AC3E}">
        <p14:creationId xmlns:p14="http://schemas.microsoft.com/office/powerpoint/2010/main" val="26384544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300" fill="hold"/>
                                        <p:tgtEl>
                                          <p:spTgt spid="2"/>
                                        </p:tgtEl>
                                        <p:attrNameLst>
                                          <p:attrName>ppt_x</p:attrName>
                                        </p:attrNameLst>
                                      </p:cBhvr>
                                      <p:tavLst>
                                        <p:tav tm="0">
                                          <p:val>
                                            <p:strVal val="#ppt_x"/>
                                          </p:val>
                                        </p:tav>
                                        <p:tav tm="100000">
                                          <p:val>
                                            <p:strVal val="#ppt_x"/>
                                          </p:val>
                                        </p:tav>
                                      </p:tavLst>
                                    </p:anim>
                                    <p:anim calcmode="lin" valueType="num">
                                      <p:cBhvr additive="base">
                                        <p:cTn id="8" dur="13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1300"/>
                            </p:stCondLst>
                            <p:childTnLst>
                              <p:par>
                                <p:cTn id="10" presetID="2" presetClass="entr" presetSubtype="2"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2800" fill="hold"/>
                                        <p:tgtEl>
                                          <p:spTgt spid="7"/>
                                        </p:tgtEl>
                                        <p:attrNameLst>
                                          <p:attrName>ppt_x</p:attrName>
                                        </p:attrNameLst>
                                      </p:cBhvr>
                                      <p:tavLst>
                                        <p:tav tm="0">
                                          <p:val>
                                            <p:strVal val="1+#ppt_w/2"/>
                                          </p:val>
                                        </p:tav>
                                        <p:tav tm="100000">
                                          <p:val>
                                            <p:strVal val="#ppt_x"/>
                                          </p:val>
                                        </p:tav>
                                      </p:tavLst>
                                    </p:anim>
                                    <p:anim calcmode="lin" valueType="num">
                                      <p:cBhvr additive="base">
                                        <p:cTn id="13" dur="2800" fill="hold"/>
                                        <p:tgtEl>
                                          <p:spTgt spid="7"/>
                                        </p:tgtEl>
                                        <p:attrNameLst>
                                          <p:attrName>ppt_y</p:attrName>
                                        </p:attrNameLst>
                                      </p:cBhvr>
                                      <p:tavLst>
                                        <p:tav tm="0">
                                          <p:val>
                                            <p:strVal val="#ppt_y"/>
                                          </p:val>
                                        </p:tav>
                                        <p:tav tm="100000">
                                          <p:val>
                                            <p:strVal val="#ppt_y"/>
                                          </p:val>
                                        </p:tav>
                                      </p:tavLst>
                                    </p:anim>
                                  </p:childTnLst>
                                </p:cTn>
                              </p:par>
                            </p:childTnLst>
                          </p:cTn>
                        </p:par>
                        <p:par>
                          <p:cTn id="14" fill="hold">
                            <p:stCondLst>
                              <p:cond delay="4100"/>
                            </p:stCondLst>
                            <p:childTnLst>
                              <p:par>
                                <p:cTn id="15" presetID="2" presetClass="entr" presetSubtype="4"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446EB-6536-4605-A2FD-A40367F42E6E}"/>
              </a:ext>
            </a:extLst>
          </p:cNvPr>
          <p:cNvSpPr>
            <a:spLocks noGrp="1"/>
          </p:cNvSpPr>
          <p:nvPr>
            <p:ph type="title"/>
          </p:nvPr>
        </p:nvSpPr>
        <p:spPr/>
        <p:txBody>
          <a:bodyPr/>
          <a:lstStyle/>
          <a:p>
            <a:r>
              <a:rPr lang="en-US" sz="4000" spc="25" dirty="0"/>
              <a:t>W</a:t>
            </a:r>
            <a:r>
              <a:rPr lang="en-US" sz="4000" spc="-20" dirty="0"/>
              <a:t>H</a:t>
            </a:r>
            <a:r>
              <a:rPr lang="en-US" sz="4000" spc="20" dirty="0"/>
              <a:t>O</a:t>
            </a:r>
            <a:r>
              <a:rPr lang="en-US" sz="4000" spc="-235" dirty="0"/>
              <a:t> </a:t>
            </a:r>
            <a:r>
              <a:rPr lang="en-US" sz="4000" spc="-10" dirty="0"/>
              <a:t>AR</a:t>
            </a:r>
            <a:r>
              <a:rPr lang="en-US" sz="4000" spc="15" dirty="0"/>
              <a:t>E</a:t>
            </a:r>
            <a:r>
              <a:rPr lang="en-US" sz="4000" spc="-35" dirty="0"/>
              <a:t> </a:t>
            </a:r>
            <a:r>
              <a:rPr lang="en-US" sz="4000" spc="-10" dirty="0"/>
              <a:t>T</a:t>
            </a:r>
            <a:r>
              <a:rPr lang="en-US" sz="4000" spc="-15" dirty="0"/>
              <a:t>H</a:t>
            </a:r>
            <a:r>
              <a:rPr lang="en-US" sz="4000" spc="15" dirty="0"/>
              <a:t>E</a:t>
            </a:r>
            <a:r>
              <a:rPr lang="en-US" sz="4000" spc="-35" dirty="0"/>
              <a:t> </a:t>
            </a:r>
            <a:r>
              <a:rPr lang="en-US" sz="4000" spc="-20" dirty="0"/>
              <a:t>E</a:t>
            </a:r>
            <a:r>
              <a:rPr lang="en-US" sz="4000" spc="30" dirty="0"/>
              <a:t>N</a:t>
            </a:r>
            <a:r>
              <a:rPr lang="en-US" sz="4000" spc="15" dirty="0"/>
              <a:t>D</a:t>
            </a:r>
            <a:r>
              <a:rPr lang="en-US" sz="4000" spc="-45" dirty="0"/>
              <a:t> </a:t>
            </a:r>
            <a:r>
              <a:rPr lang="en-US" sz="4000" dirty="0"/>
              <a:t>U</a:t>
            </a:r>
            <a:r>
              <a:rPr lang="en-US" sz="4000" spc="10" dirty="0"/>
              <a:t>S</a:t>
            </a:r>
            <a:r>
              <a:rPr lang="en-US" sz="4000" spc="-25" dirty="0"/>
              <a:t>E</a:t>
            </a:r>
            <a:r>
              <a:rPr lang="en-US" sz="4000" spc="-10" dirty="0"/>
              <a:t>R</a:t>
            </a:r>
            <a:r>
              <a:rPr lang="en-US" sz="4000" spc="5" dirty="0"/>
              <a:t>S</a:t>
            </a:r>
            <a:endParaRPr lang="en-US" dirty="0"/>
          </a:p>
        </p:txBody>
      </p:sp>
      <p:sp>
        <p:nvSpPr>
          <p:cNvPr id="4" name="TextBox 3">
            <a:extLst>
              <a:ext uri="{FF2B5EF4-FFF2-40B4-BE49-F238E27FC236}">
                <a16:creationId xmlns:a16="http://schemas.microsoft.com/office/drawing/2014/main" id="{D6A80A3E-1569-4D67-AA7F-75FCCC3CBCBB}"/>
              </a:ext>
            </a:extLst>
          </p:cNvPr>
          <p:cNvSpPr txBox="1"/>
          <p:nvPr/>
        </p:nvSpPr>
        <p:spPr>
          <a:xfrm>
            <a:off x="716124" y="2399943"/>
            <a:ext cx="6447453" cy="2954655"/>
          </a:xfrm>
          <a:prstGeom prst="rect">
            <a:avLst/>
          </a:prstGeom>
          <a:noFill/>
        </p:spPr>
        <p:txBody>
          <a:bodyPr wrap="square" rtlCol="0">
            <a:spAutoFit/>
          </a:bodyPr>
          <a:lstStyle/>
          <a:p>
            <a:pPr algn="just"/>
            <a:r>
              <a:rPr lang="en-IN" sz="2000" b="1" dirty="0">
                <a:solidFill>
                  <a:srgbClr val="000000"/>
                </a:solidFill>
              </a:rPr>
              <a:t>HR Managers:</a:t>
            </a:r>
            <a:r>
              <a:rPr lang="en-IN" sz="1800" dirty="0">
                <a:solidFill>
                  <a:srgbClr val="000000"/>
                </a:solidFill>
              </a:rPr>
              <a:t> To assess and manage employee performance and development needs.</a:t>
            </a:r>
          </a:p>
          <a:p>
            <a:pPr algn="just"/>
            <a:r>
              <a:rPr lang="en-IN" sz="1800" dirty="0">
                <a:solidFill>
                  <a:srgbClr val="000000"/>
                </a:solidFill>
              </a:rPr>
              <a:t>
</a:t>
            </a:r>
            <a:r>
              <a:rPr lang="en-IN" sz="2000" b="1" dirty="0">
                <a:solidFill>
                  <a:srgbClr val="000000"/>
                </a:solidFill>
              </a:rPr>
              <a:t>Department Heads</a:t>
            </a:r>
            <a:r>
              <a:rPr lang="en-IN" sz="1800" dirty="0">
                <a:solidFill>
                  <a:srgbClr val="000000"/>
                </a:solidFill>
              </a:rPr>
              <a:t>: To identify high performers and areas where additional training or support might be required.</a:t>
            </a:r>
          </a:p>
          <a:p>
            <a:pPr algn="just"/>
            <a:r>
              <a:rPr lang="en-IN" sz="1800" dirty="0">
                <a:solidFill>
                  <a:srgbClr val="000000"/>
                </a:solidFill>
              </a:rPr>
              <a:t>
</a:t>
            </a:r>
            <a:r>
              <a:rPr lang="en-IN" sz="2000" b="1" dirty="0">
                <a:solidFill>
                  <a:srgbClr val="000000"/>
                </a:solidFill>
              </a:rPr>
              <a:t>Executives: </a:t>
            </a:r>
            <a:r>
              <a:rPr lang="en-IN" sz="1800" dirty="0">
                <a:solidFill>
                  <a:srgbClr val="000000"/>
                </a:solidFill>
              </a:rPr>
              <a:t>For strategic planning and overall organizational performance insights.</a:t>
            </a:r>
          </a:p>
          <a:p>
            <a:endParaRPr lang="en-US" dirty="0"/>
          </a:p>
        </p:txBody>
      </p:sp>
      <p:pic>
        <p:nvPicPr>
          <p:cNvPr id="6" name="Picture 5">
            <a:extLst>
              <a:ext uri="{FF2B5EF4-FFF2-40B4-BE49-F238E27FC236}">
                <a16:creationId xmlns:a16="http://schemas.microsoft.com/office/drawing/2014/main" id="{A07D31C2-1073-4E3F-B387-26E3E0A295F9}"/>
              </a:ext>
            </a:extLst>
          </p:cNvPr>
          <p:cNvPicPr>
            <a:picLocks noChangeAspect="1"/>
          </p:cNvPicPr>
          <p:nvPr/>
        </p:nvPicPr>
        <p:blipFill>
          <a:blip r:embed="rId2"/>
          <a:stretch>
            <a:fillRect/>
          </a:stretch>
        </p:blipFill>
        <p:spPr>
          <a:xfrm>
            <a:off x="8551545" y="2399943"/>
            <a:ext cx="2954655" cy="2954655"/>
          </a:xfrm>
          <a:prstGeom prst="rect">
            <a:avLst/>
          </a:prstGeom>
        </p:spPr>
      </p:pic>
    </p:spTree>
    <p:extLst>
      <p:ext uri="{BB962C8B-B14F-4D97-AF65-F5344CB8AC3E}">
        <p14:creationId xmlns:p14="http://schemas.microsoft.com/office/powerpoint/2010/main" val="34056022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1000"/>
                                        <p:tgtEl>
                                          <p:spTgt spid="4"/>
                                        </p:tgtEl>
                                      </p:cBhvr>
                                    </p:animEffect>
                                    <p:anim calcmode="lin" valueType="num">
                                      <p:cBhvr>
                                        <p:cTn id="17" dur="1000" fill="hold"/>
                                        <p:tgtEl>
                                          <p:spTgt spid="4"/>
                                        </p:tgtEl>
                                        <p:attrNameLst>
                                          <p:attrName>ppt_x</p:attrName>
                                        </p:attrNameLst>
                                      </p:cBhvr>
                                      <p:tavLst>
                                        <p:tav tm="0">
                                          <p:val>
                                            <p:strVal val="#ppt_x"/>
                                          </p:val>
                                        </p:tav>
                                        <p:tav tm="100000">
                                          <p:val>
                                            <p:strVal val="#ppt_x"/>
                                          </p:val>
                                        </p:tav>
                                      </p:tavLst>
                                    </p:anim>
                                    <p:anim calcmode="lin" valueType="num">
                                      <p:cBhvr>
                                        <p:cTn id="1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57811-BABF-4559-904C-46FEC1C50634}"/>
              </a:ext>
            </a:extLst>
          </p:cNvPr>
          <p:cNvSpPr>
            <a:spLocks noGrp="1"/>
          </p:cNvSpPr>
          <p:nvPr>
            <p:ph type="title"/>
          </p:nvPr>
        </p:nvSpPr>
        <p:spPr>
          <a:xfrm>
            <a:off x="2244969" y="727788"/>
            <a:ext cx="9947031" cy="947058"/>
          </a:xfrm>
        </p:spPr>
        <p:txBody>
          <a:bodyPr>
            <a:normAutofit fontScale="90000"/>
          </a:bodyPr>
          <a:lstStyle/>
          <a:p>
            <a:r>
              <a:rPr lang="en-US" spc="10" dirty="0"/>
              <a:t>O</a:t>
            </a:r>
            <a:r>
              <a:rPr lang="en-US" spc="25" dirty="0"/>
              <a:t>U</a:t>
            </a:r>
            <a:r>
              <a:rPr lang="en-US" dirty="0"/>
              <a:t>R</a:t>
            </a:r>
            <a:r>
              <a:rPr lang="en-US" spc="5" dirty="0"/>
              <a:t> </a:t>
            </a:r>
            <a:r>
              <a:rPr lang="en-US" spc="25" dirty="0"/>
              <a:t>S</a:t>
            </a:r>
            <a:r>
              <a:rPr lang="en-US" spc="10" dirty="0"/>
              <a:t>O</a:t>
            </a:r>
            <a:r>
              <a:rPr lang="en-US" spc="25" dirty="0"/>
              <a:t>LU</a:t>
            </a:r>
            <a:r>
              <a:rPr lang="en-US" spc="-35" dirty="0"/>
              <a:t>T</a:t>
            </a:r>
            <a:r>
              <a:rPr lang="en-US" spc="-30" dirty="0"/>
              <a:t>I</a:t>
            </a:r>
            <a:r>
              <a:rPr lang="en-US" spc="10" dirty="0"/>
              <a:t>O</a:t>
            </a:r>
            <a:r>
              <a:rPr lang="en-US" dirty="0"/>
              <a:t>N</a:t>
            </a:r>
            <a:r>
              <a:rPr lang="en-US" spc="-345" dirty="0"/>
              <a:t> </a:t>
            </a:r>
            <a:r>
              <a:rPr lang="en-US" spc="-35" dirty="0"/>
              <a:t>A</a:t>
            </a:r>
            <a:r>
              <a:rPr lang="en-US" spc="-5" dirty="0"/>
              <a:t>N</a:t>
            </a:r>
            <a:r>
              <a:rPr lang="en-US" dirty="0"/>
              <a:t>D</a:t>
            </a:r>
            <a:r>
              <a:rPr lang="en-US" spc="35" dirty="0"/>
              <a:t> </a:t>
            </a:r>
            <a:r>
              <a:rPr lang="en-US" spc="-30" dirty="0"/>
              <a:t>I</a:t>
            </a:r>
            <a:r>
              <a:rPr lang="en-US" spc="-35" dirty="0"/>
              <a:t>T</a:t>
            </a:r>
            <a:r>
              <a:rPr lang="en-US" dirty="0"/>
              <a:t>S</a:t>
            </a:r>
            <a:r>
              <a:rPr lang="en-US" spc="60" dirty="0"/>
              <a:t> </a:t>
            </a:r>
            <a:r>
              <a:rPr lang="en-US" spc="-295" dirty="0"/>
              <a:t>V</a:t>
            </a:r>
            <a:r>
              <a:rPr lang="en-US" spc="-35" dirty="0"/>
              <a:t>A</a:t>
            </a:r>
            <a:r>
              <a:rPr lang="en-US" spc="25" dirty="0"/>
              <a:t>LU</a:t>
            </a:r>
            <a:r>
              <a:rPr lang="en-US" dirty="0"/>
              <a:t>E</a:t>
            </a:r>
            <a:r>
              <a:rPr lang="en-US" spc="-65" dirty="0"/>
              <a:t> </a:t>
            </a:r>
            <a:r>
              <a:rPr lang="en-US" spc="-15" dirty="0"/>
              <a:t>P</a:t>
            </a:r>
            <a:r>
              <a:rPr lang="en-US" spc="-30" dirty="0"/>
              <a:t>R</a:t>
            </a:r>
            <a:r>
              <a:rPr lang="en-US" spc="10" dirty="0"/>
              <a:t>O</a:t>
            </a:r>
            <a:r>
              <a:rPr lang="en-US" spc="-15" dirty="0"/>
              <a:t>P</a:t>
            </a:r>
            <a:r>
              <a:rPr lang="en-US" spc="10" dirty="0"/>
              <a:t>O</a:t>
            </a:r>
            <a:r>
              <a:rPr lang="en-US" spc="25" dirty="0"/>
              <a:t>S</a:t>
            </a:r>
            <a:r>
              <a:rPr lang="en-US" spc="-30" dirty="0"/>
              <a:t>I</a:t>
            </a:r>
            <a:r>
              <a:rPr lang="en-US" spc="-35" dirty="0"/>
              <a:t>T</a:t>
            </a:r>
            <a:r>
              <a:rPr lang="en-US" spc="-30" dirty="0"/>
              <a:t>I</a:t>
            </a:r>
            <a:r>
              <a:rPr lang="en-US" spc="10" dirty="0"/>
              <a:t>O</a:t>
            </a:r>
            <a:r>
              <a:rPr lang="en-US" dirty="0"/>
              <a:t>N</a:t>
            </a:r>
          </a:p>
        </p:txBody>
      </p:sp>
      <p:pic>
        <p:nvPicPr>
          <p:cNvPr id="7" name="Picture 6">
            <a:extLst>
              <a:ext uri="{FF2B5EF4-FFF2-40B4-BE49-F238E27FC236}">
                <a16:creationId xmlns:a16="http://schemas.microsoft.com/office/drawing/2014/main" id="{CEBDF456-19B2-4053-8FE6-FC73ADB4F144}"/>
              </a:ext>
            </a:extLst>
          </p:cNvPr>
          <p:cNvPicPr>
            <a:picLocks noChangeAspect="1"/>
          </p:cNvPicPr>
          <p:nvPr/>
        </p:nvPicPr>
        <p:blipFill rotWithShape="1">
          <a:blip r:embed="rId2"/>
          <a:srcRect l="21020" r="19745"/>
          <a:stretch/>
        </p:blipFill>
        <p:spPr>
          <a:xfrm>
            <a:off x="8182947" y="2246345"/>
            <a:ext cx="3564294" cy="3384698"/>
          </a:xfrm>
          <a:prstGeom prst="rect">
            <a:avLst/>
          </a:prstGeom>
        </p:spPr>
      </p:pic>
      <p:sp>
        <p:nvSpPr>
          <p:cNvPr id="8" name="TextBox 7">
            <a:extLst>
              <a:ext uri="{FF2B5EF4-FFF2-40B4-BE49-F238E27FC236}">
                <a16:creationId xmlns:a16="http://schemas.microsoft.com/office/drawing/2014/main" id="{D7F4BF0A-3EC5-4C58-89F1-D18355DE9A96}"/>
              </a:ext>
            </a:extLst>
          </p:cNvPr>
          <p:cNvSpPr txBox="1"/>
          <p:nvPr/>
        </p:nvSpPr>
        <p:spPr>
          <a:xfrm>
            <a:off x="363893" y="2246345"/>
            <a:ext cx="6484776" cy="3323987"/>
          </a:xfrm>
          <a:prstGeom prst="rect">
            <a:avLst/>
          </a:prstGeom>
          <a:noFill/>
        </p:spPr>
        <p:txBody>
          <a:bodyPr wrap="square" rtlCol="0">
            <a:spAutoFit/>
          </a:bodyPr>
          <a:lstStyle/>
          <a:p>
            <a:r>
              <a:rPr lang="en-IN" sz="2400" b="1" dirty="0">
                <a:solidFill>
                  <a:srgbClr val="000000"/>
                </a:solidFill>
              </a:rPr>
              <a:t>Dashboard Creation: </a:t>
            </a:r>
            <a:r>
              <a:rPr lang="en-IN" sz="2000" dirty="0">
                <a:solidFill>
                  <a:srgbClr val="000000"/>
                </a:solidFill>
              </a:rPr>
              <a:t>Develop interactive dashboards in Excel to provide a visual overview of employee performance.
</a:t>
            </a:r>
            <a:r>
              <a:rPr lang="en-IN" sz="2400" b="1" dirty="0">
                <a:solidFill>
                  <a:srgbClr val="000000"/>
                </a:solidFill>
              </a:rPr>
              <a:t>Performance Metrics:</a:t>
            </a:r>
            <a:r>
              <a:rPr lang="en-IN" sz="2000" dirty="0">
                <a:solidFill>
                  <a:srgbClr val="000000"/>
                </a:solidFill>
              </a:rPr>
              <a:t> Use Excel formulas to calculate key metrics such as productivity, attendance, and achievement of goals.
</a:t>
            </a:r>
            <a:r>
              <a:rPr lang="en-IN" sz="2400" b="1" dirty="0">
                <a:solidFill>
                  <a:srgbClr val="000000"/>
                </a:solidFill>
              </a:rPr>
              <a:t>Data Visualization</a:t>
            </a:r>
            <a:r>
              <a:rPr lang="en-IN" sz="2000" dirty="0">
                <a:solidFill>
                  <a:srgbClr val="000000"/>
                </a:solidFill>
              </a:rPr>
              <a:t>: Implement charts and graphs to represent data trends and comparisons effectively</a:t>
            </a:r>
          </a:p>
          <a:p>
            <a:endParaRPr lang="en-US" sz="2000" b="1" dirty="0"/>
          </a:p>
        </p:txBody>
      </p:sp>
    </p:spTree>
    <p:extLst>
      <p:ext uri="{BB962C8B-B14F-4D97-AF65-F5344CB8AC3E}">
        <p14:creationId xmlns:p14="http://schemas.microsoft.com/office/powerpoint/2010/main" val="15767180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2" presetClass="entr" presetSubtype="4" fill="hold" nodeType="afterEffect">
                                  <p:stCondLst>
                                    <p:cond delay="0"/>
                                  </p:stCondLst>
                                  <p:childTnLst>
                                    <p:set>
                                      <p:cBhvr>
                                        <p:cTn id="22" dur="1" fill="hold">
                                          <p:stCondLst>
                                            <p:cond delay="0"/>
                                          </p:stCondLst>
                                        </p:cTn>
                                        <p:tgtEl>
                                          <p:spTgt spid="8">
                                            <p:txEl>
                                              <p:pRg st="0" end="0"/>
                                            </p:txEl>
                                          </p:spTgt>
                                        </p:tgtEl>
                                        <p:attrNameLst>
                                          <p:attrName>style.visibility</p:attrName>
                                        </p:attrNameLst>
                                      </p:cBhvr>
                                      <p:to>
                                        <p:strVal val="visible"/>
                                      </p:to>
                                    </p:set>
                                    <p:anim calcmode="lin" valueType="num">
                                      <p:cBhvr additive="base">
                                        <p:cTn id="23"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2390A-305F-42B4-842A-0E58151D9A98}"/>
              </a:ext>
            </a:extLst>
          </p:cNvPr>
          <p:cNvSpPr>
            <a:spLocks noGrp="1"/>
          </p:cNvSpPr>
          <p:nvPr>
            <p:ph type="title"/>
          </p:nvPr>
        </p:nvSpPr>
        <p:spPr/>
        <p:txBody>
          <a:bodyPr/>
          <a:lstStyle/>
          <a:p>
            <a:r>
              <a:rPr lang="en-IN" dirty="0"/>
              <a:t>Dataset Description</a:t>
            </a:r>
            <a:endParaRPr lang="en-US" dirty="0"/>
          </a:p>
        </p:txBody>
      </p:sp>
      <p:pic>
        <p:nvPicPr>
          <p:cNvPr id="6" name="Picture 5">
            <a:extLst>
              <a:ext uri="{FF2B5EF4-FFF2-40B4-BE49-F238E27FC236}">
                <a16:creationId xmlns:a16="http://schemas.microsoft.com/office/drawing/2014/main" id="{BFD1B43A-94E7-442C-B0E1-CD3DC1F896AC}"/>
              </a:ext>
            </a:extLst>
          </p:cNvPr>
          <p:cNvPicPr>
            <a:picLocks noChangeAspect="1"/>
          </p:cNvPicPr>
          <p:nvPr/>
        </p:nvPicPr>
        <p:blipFill>
          <a:blip r:embed="rId2"/>
          <a:stretch>
            <a:fillRect/>
          </a:stretch>
        </p:blipFill>
        <p:spPr>
          <a:xfrm>
            <a:off x="6937085" y="1846927"/>
            <a:ext cx="5027871" cy="3896600"/>
          </a:xfrm>
          <a:prstGeom prst="rect">
            <a:avLst/>
          </a:prstGeom>
        </p:spPr>
      </p:pic>
      <p:sp>
        <p:nvSpPr>
          <p:cNvPr id="7" name="TextBox 6">
            <a:extLst>
              <a:ext uri="{FF2B5EF4-FFF2-40B4-BE49-F238E27FC236}">
                <a16:creationId xmlns:a16="http://schemas.microsoft.com/office/drawing/2014/main" id="{65583F4C-4B3C-4878-8382-547875BC5336}"/>
              </a:ext>
            </a:extLst>
          </p:cNvPr>
          <p:cNvSpPr txBox="1"/>
          <p:nvPr/>
        </p:nvSpPr>
        <p:spPr>
          <a:xfrm>
            <a:off x="345233" y="2093653"/>
            <a:ext cx="6083559" cy="3724096"/>
          </a:xfrm>
          <a:prstGeom prst="rect">
            <a:avLst/>
          </a:prstGeom>
          <a:noFill/>
        </p:spPr>
        <p:txBody>
          <a:bodyPr wrap="square" rtlCol="0">
            <a:spAutoFit/>
          </a:bodyPr>
          <a:lstStyle/>
          <a:p>
            <a:r>
              <a:rPr lang="en-US" sz="2400" b="1" dirty="0">
                <a:solidFill>
                  <a:srgbClr val="000000"/>
                </a:solidFill>
              </a:rPr>
              <a:t>Employee Information:</a:t>
            </a:r>
            <a:r>
              <a:rPr lang="en-US" sz="2000" dirty="0">
                <a:solidFill>
                  <a:srgbClr val="000000"/>
                </a:solidFill>
              </a:rPr>
              <a:t> Names, Gender, Employee Type, Monthly Income and Employee Work location.</a:t>
            </a:r>
            <a:endParaRPr lang="en-IN" sz="2000" dirty="0">
              <a:solidFill>
                <a:srgbClr val="000000"/>
              </a:solidFill>
            </a:endParaRPr>
          </a:p>
          <a:p>
            <a:pPr algn="just"/>
            <a:r>
              <a:rPr lang="en-US" sz="2400" b="1" dirty="0">
                <a:solidFill>
                  <a:srgbClr val="000000"/>
                </a:solidFill>
              </a:rPr>
              <a:t>Performance Metrics:</a:t>
            </a:r>
            <a:r>
              <a:rPr lang="en-US" sz="2000" dirty="0">
                <a:solidFill>
                  <a:srgbClr val="000000"/>
                </a:solidFill>
              </a:rPr>
              <a:t> measurable data that track a business's activities, employee behavior, and productivity</a:t>
            </a:r>
            <a:endParaRPr lang="en-IN" sz="2000" dirty="0">
              <a:solidFill>
                <a:srgbClr val="000000"/>
              </a:solidFill>
            </a:endParaRPr>
          </a:p>
          <a:p>
            <a:r>
              <a:rPr lang="en-US" sz="2400" b="1" dirty="0">
                <a:solidFill>
                  <a:srgbClr val="000000"/>
                </a:solidFill>
              </a:rPr>
              <a:t>Historical Data: </a:t>
            </a:r>
            <a:r>
              <a:rPr lang="en-US" sz="2000" dirty="0">
                <a:solidFill>
                  <a:srgbClr val="000000"/>
                </a:solidFill>
              </a:rPr>
              <a:t>Past performance data to enable trend analysis.</a:t>
            </a:r>
            <a:endParaRPr lang="en-IN" sz="2000" dirty="0">
              <a:solidFill>
                <a:srgbClr val="000000"/>
              </a:solidFill>
            </a:endParaRPr>
          </a:p>
          <a:p>
            <a:r>
              <a:rPr lang="en-US" sz="2400" b="1" dirty="0">
                <a:solidFill>
                  <a:srgbClr val="000000"/>
                </a:solidFill>
              </a:rPr>
              <a:t>Qualitative Feedback</a:t>
            </a:r>
            <a:r>
              <a:rPr lang="en-US" sz="2000" dirty="0">
                <a:solidFill>
                  <a:srgbClr val="000000"/>
                </a:solidFill>
              </a:rPr>
              <a:t>:</a:t>
            </a:r>
            <a:r>
              <a:rPr lang="en-US" sz="2000" b="0" i="0" dirty="0">
                <a:solidFill>
                  <a:srgbClr val="001D35"/>
                </a:solidFill>
                <a:effectLst/>
                <a:latin typeface="Google Sans"/>
              </a:rPr>
              <a:t> </a:t>
            </a:r>
            <a:r>
              <a:rPr lang="en-US" sz="2000" dirty="0">
                <a:solidFill>
                  <a:srgbClr val="000000"/>
                </a:solidFill>
              </a:rPr>
              <a:t>information or opinions that are expressed through words and descriptions, rather than numerical data</a:t>
            </a:r>
          </a:p>
        </p:txBody>
      </p:sp>
    </p:spTree>
    <p:extLst>
      <p:ext uri="{BB962C8B-B14F-4D97-AF65-F5344CB8AC3E}">
        <p14:creationId xmlns:p14="http://schemas.microsoft.com/office/powerpoint/2010/main" val="35893144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4"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CD12E-0AA3-4566-9AA4-DF422A309152}"/>
              </a:ext>
            </a:extLst>
          </p:cNvPr>
          <p:cNvSpPr>
            <a:spLocks noGrp="1"/>
          </p:cNvSpPr>
          <p:nvPr>
            <p:ph type="title"/>
          </p:nvPr>
        </p:nvSpPr>
        <p:spPr/>
        <p:txBody>
          <a:bodyPr/>
          <a:lstStyle/>
          <a:p>
            <a:r>
              <a:rPr lang="en-US" sz="4000" b="1" spc="15" dirty="0">
                <a:latin typeface="Trebuchet MS"/>
                <a:cs typeface="Trebuchet MS"/>
              </a:rPr>
              <a:t>M</a:t>
            </a:r>
            <a:r>
              <a:rPr lang="en-US" sz="4000" b="1" dirty="0">
                <a:latin typeface="Trebuchet MS"/>
                <a:cs typeface="Trebuchet MS"/>
              </a:rPr>
              <a:t>O</a:t>
            </a:r>
            <a:r>
              <a:rPr lang="en-US" sz="4000" b="1" spc="-15" dirty="0">
                <a:latin typeface="Trebuchet MS"/>
                <a:cs typeface="Trebuchet MS"/>
              </a:rPr>
              <a:t>D</a:t>
            </a:r>
            <a:r>
              <a:rPr lang="en-US" sz="4000" b="1" spc="-35" dirty="0">
                <a:latin typeface="Trebuchet MS"/>
                <a:cs typeface="Trebuchet MS"/>
              </a:rPr>
              <a:t>E</a:t>
            </a:r>
            <a:r>
              <a:rPr lang="en-US" sz="4000" b="1" spc="-30" dirty="0">
                <a:latin typeface="Trebuchet MS"/>
                <a:cs typeface="Trebuchet MS"/>
              </a:rPr>
              <a:t>LL</a:t>
            </a:r>
            <a:r>
              <a:rPr lang="en-US" sz="4000" b="1" spc="-5" dirty="0">
                <a:latin typeface="Trebuchet MS"/>
                <a:cs typeface="Trebuchet MS"/>
              </a:rPr>
              <a:t>I</a:t>
            </a:r>
            <a:r>
              <a:rPr lang="en-US" sz="4000" b="1" spc="30" dirty="0">
                <a:latin typeface="Trebuchet MS"/>
                <a:cs typeface="Trebuchet MS"/>
              </a:rPr>
              <a:t>N</a:t>
            </a:r>
            <a:r>
              <a:rPr lang="en-US" sz="4000" b="1" spc="5" dirty="0">
                <a:latin typeface="Trebuchet MS"/>
                <a:cs typeface="Trebuchet MS"/>
              </a:rPr>
              <a:t>G</a:t>
            </a:r>
            <a:br>
              <a:rPr lang="en-US" sz="4000" dirty="0">
                <a:latin typeface="Trebuchet MS"/>
                <a:cs typeface="Trebuchet MS"/>
              </a:rPr>
            </a:br>
            <a:endParaRPr lang="en-US" dirty="0"/>
          </a:p>
        </p:txBody>
      </p:sp>
      <p:sp>
        <p:nvSpPr>
          <p:cNvPr id="4" name="TextBox 3">
            <a:extLst>
              <a:ext uri="{FF2B5EF4-FFF2-40B4-BE49-F238E27FC236}">
                <a16:creationId xmlns:a16="http://schemas.microsoft.com/office/drawing/2014/main" id="{8D891383-9D07-4387-BCAA-DADC4D82E533}"/>
              </a:ext>
            </a:extLst>
          </p:cNvPr>
          <p:cNvSpPr txBox="1"/>
          <p:nvPr/>
        </p:nvSpPr>
        <p:spPr>
          <a:xfrm>
            <a:off x="783771" y="2057401"/>
            <a:ext cx="7221894" cy="3262432"/>
          </a:xfrm>
          <a:prstGeom prst="rect">
            <a:avLst/>
          </a:prstGeom>
          <a:noFill/>
        </p:spPr>
        <p:txBody>
          <a:bodyPr wrap="square" rtlCol="0">
            <a:spAutoFit/>
          </a:bodyPr>
          <a:lstStyle/>
          <a:p>
            <a:r>
              <a:rPr lang="en-IN" sz="2000" b="1" dirty="0">
                <a:solidFill>
                  <a:srgbClr val="000000"/>
                </a:solidFill>
              </a:rPr>
              <a:t>Data Preparation:</a:t>
            </a:r>
            <a:r>
              <a:rPr lang="en-IN" sz="1800" dirty="0">
                <a:solidFill>
                  <a:srgbClr val="000000"/>
                </a:solidFill>
              </a:rPr>
              <a:t> Cleaning and organizing data for accuracy and consistency.
</a:t>
            </a:r>
            <a:r>
              <a:rPr lang="en-IN" sz="2000" b="1" dirty="0">
                <a:solidFill>
                  <a:srgbClr val="000000"/>
                </a:solidFill>
              </a:rPr>
              <a:t>Descriptive Analysis:  </a:t>
            </a:r>
            <a:r>
              <a:rPr lang="en-IN" sz="2000" dirty="0">
                <a:solidFill>
                  <a:srgbClr val="000000"/>
                </a:solidFill>
              </a:rPr>
              <a:t>Percentage Analysis </a:t>
            </a:r>
            <a:r>
              <a:rPr lang="en-IN" sz="1800" dirty="0">
                <a:solidFill>
                  <a:srgbClr val="000000"/>
                </a:solidFill>
              </a:rPr>
              <a:t>using Excel functions to summarize performance.
Trend Analysis: Employing Excel charts and pivot tables to visualize performance over time.
</a:t>
            </a:r>
            <a:r>
              <a:rPr lang="en-IN" sz="2000" b="1" dirty="0">
                <a:solidFill>
                  <a:srgbClr val="000000"/>
                </a:solidFill>
              </a:rPr>
              <a:t>Comparative Analysis:</a:t>
            </a:r>
            <a:r>
              <a:rPr lang="en-IN" sz="1800" dirty="0">
                <a:solidFill>
                  <a:srgbClr val="000000"/>
                </a:solidFill>
              </a:rPr>
              <a:t> Using formulas and conditional formatting to compare performance across different groups.
</a:t>
            </a:r>
            <a:r>
              <a:rPr lang="en-IN" sz="2000" b="1" dirty="0">
                <a:solidFill>
                  <a:srgbClr val="000000"/>
                </a:solidFill>
              </a:rPr>
              <a:t>Predictive Modelling:</a:t>
            </a:r>
            <a:r>
              <a:rPr lang="en-IN" sz="1800" dirty="0">
                <a:solidFill>
                  <a:srgbClr val="000000"/>
                </a:solidFill>
              </a:rPr>
              <a:t> If applicable, utilizing Excel’s regression tools to forecast future performance trends</a:t>
            </a:r>
          </a:p>
          <a:p>
            <a:endParaRPr lang="en-US" dirty="0"/>
          </a:p>
        </p:txBody>
      </p:sp>
      <p:pic>
        <p:nvPicPr>
          <p:cNvPr id="6" name="Picture 5">
            <a:extLst>
              <a:ext uri="{FF2B5EF4-FFF2-40B4-BE49-F238E27FC236}">
                <a16:creationId xmlns:a16="http://schemas.microsoft.com/office/drawing/2014/main" id="{4425AE37-3412-42E1-9D30-0A32DCA63470}"/>
              </a:ext>
            </a:extLst>
          </p:cNvPr>
          <p:cNvPicPr>
            <a:picLocks noChangeAspect="1"/>
          </p:cNvPicPr>
          <p:nvPr/>
        </p:nvPicPr>
        <p:blipFill>
          <a:blip r:embed="rId2"/>
          <a:stretch>
            <a:fillRect/>
          </a:stretch>
        </p:blipFill>
        <p:spPr>
          <a:xfrm>
            <a:off x="8593493" y="2168784"/>
            <a:ext cx="2991628" cy="3151049"/>
          </a:xfrm>
          <a:prstGeom prst="rect">
            <a:avLst/>
          </a:prstGeom>
        </p:spPr>
      </p:pic>
    </p:spTree>
    <p:extLst>
      <p:ext uri="{BB962C8B-B14F-4D97-AF65-F5344CB8AC3E}">
        <p14:creationId xmlns:p14="http://schemas.microsoft.com/office/powerpoint/2010/main" val="1512935784"/>
      </p:ext>
    </p:extLst>
  </p:cSld>
  <p:clrMapOvr>
    <a:masterClrMapping/>
  </p:clrMapOvr>
  <p:transition spd="slow">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Vapor Trail</Template>
  <TotalTime>265</TotalTime>
  <Words>572</Words>
  <Application>Microsoft Office PowerPoint</Application>
  <PresentationFormat>Widescreen</PresentationFormat>
  <Paragraphs>112</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Century Gothic</vt:lpstr>
      <vt:lpstr>Courier New</vt:lpstr>
      <vt:lpstr>Google Sans</vt:lpstr>
      <vt:lpstr>Times New Roman</vt:lpstr>
      <vt:lpstr>Trebuchet MS</vt:lpstr>
      <vt:lpstr>Vapor Trail</vt:lpstr>
      <vt:lpstr>Employee Data Analytics </vt:lpstr>
      <vt:lpstr>EMPLOYEE PERFORMANCE ANALYSIS USING EXCEL </vt:lpstr>
      <vt:lpstr>AGENDA</vt:lpstr>
      <vt:lpstr>PROBLEM STATEMENT </vt:lpstr>
      <vt:lpstr>PROJECT OVERVIEW</vt:lpstr>
      <vt:lpstr>WHO ARE THE END USERS</vt:lpstr>
      <vt:lpstr>OUR SOLUTION AND ITS VALUE PROPOSITION</vt:lpstr>
      <vt:lpstr>Dataset Description</vt:lpstr>
      <vt:lpstr>MODELLING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Data Analytics</dc:title>
  <dc:creator>thrisha31082004@gmail.com</dc:creator>
  <cp:lastModifiedBy>Annakodi senthil</cp:lastModifiedBy>
  <cp:revision>20</cp:revision>
  <dcterms:created xsi:type="dcterms:W3CDTF">2024-08-28T10:58:25Z</dcterms:created>
  <dcterms:modified xsi:type="dcterms:W3CDTF">2024-08-29T03:17:51Z</dcterms:modified>
</cp:coreProperties>
</file>

<file path=docProps/thumbnail.jpeg>
</file>